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9"/>
  </p:notesMasterIdLst>
  <p:sldIdLst>
    <p:sldId id="256" r:id="rId5"/>
    <p:sldId id="396" r:id="rId6"/>
    <p:sldId id="399" r:id="rId7"/>
    <p:sldId id="400" r:id="rId8"/>
    <p:sldId id="397" r:id="rId9"/>
    <p:sldId id="355" r:id="rId10"/>
    <p:sldId id="407" r:id="rId11"/>
    <p:sldId id="401" r:id="rId12"/>
    <p:sldId id="402" r:id="rId13"/>
    <p:sldId id="406" r:id="rId14"/>
    <p:sldId id="403" r:id="rId15"/>
    <p:sldId id="404" r:id="rId16"/>
    <p:sldId id="405" r:id="rId17"/>
    <p:sldId id="303" r:id="rId18"/>
  </p:sldIdLst>
  <p:sldSz cx="18288000" cy="10287000"/>
  <p:notesSz cx="6858000" cy="9144000"/>
  <p:embeddedFontLs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Modern Love" panose="04090805081005020601" pitchFamily="82" charset="0"/>
      <p:regular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Black" panose="00000A00000000000000" pitchFamily="2" charset="0"/>
      <p:bold r:id="rId29"/>
      <p:boldItalic r:id="rId30"/>
    </p:embeddedFont>
    <p:embeddedFont>
      <p:font typeface="Montserrat Bold" panose="00000800000000000000" charset="0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79BE"/>
    <a:srgbClr val="278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21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76292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42764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55040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2807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594" y="174844"/>
            <a:ext cx="8677405" cy="1143000"/>
          </a:xfrm>
        </p:spPr>
        <p:txBody>
          <a:bodyPr>
            <a:normAutofit/>
          </a:bodyPr>
          <a:lstStyle>
            <a:lvl1pPr algn="l">
              <a:defRPr sz="4400">
                <a:solidFill>
                  <a:srgbClr val="2789C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15">
            <a:extLst>
              <a:ext uri="{FF2B5EF4-FFF2-40B4-BE49-F238E27FC236}">
                <a16:creationId xmlns:a16="http://schemas.microsoft.com/office/drawing/2014/main" id="{C7ECFF36-AE43-E39A-2AD8-0EB8C29AEAED}"/>
              </a:ext>
            </a:extLst>
          </p:cNvPr>
          <p:cNvSpPr/>
          <p:nvPr userDrawn="1"/>
        </p:nvSpPr>
        <p:spPr>
          <a:xfrm>
            <a:off x="15278170" y="263487"/>
            <a:ext cx="2656372" cy="965715"/>
          </a:xfrm>
          <a:custGeom>
            <a:avLst/>
            <a:gdLst/>
            <a:ahLst/>
            <a:cxnLst/>
            <a:rect l="l" t="t" r="r" b="b"/>
            <a:pathLst>
              <a:path w="2656372" h="965715">
                <a:moveTo>
                  <a:pt x="0" y="0"/>
                </a:moveTo>
                <a:lnTo>
                  <a:pt x="2656372" y="0"/>
                </a:lnTo>
                <a:lnTo>
                  <a:pt x="2656372" y="965715"/>
                </a:lnTo>
                <a:lnTo>
                  <a:pt x="0" y="965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2" t="-93183" r="-2082" b="-93341"/>
            </a:stretch>
          </a:blipFill>
        </p:spPr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C31170-6665-BC16-33D8-7E1431A8D6F6}"/>
              </a:ext>
            </a:extLst>
          </p:cNvPr>
          <p:cNvCxnSpPr>
            <a:cxnSpLocks/>
          </p:cNvCxnSpPr>
          <p:nvPr userDrawn="1"/>
        </p:nvCxnSpPr>
        <p:spPr>
          <a:xfrm>
            <a:off x="457200" y="1333500"/>
            <a:ext cx="8686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2">
            <a:extLst>
              <a:ext uri="{FF2B5EF4-FFF2-40B4-BE49-F238E27FC236}">
                <a16:creationId xmlns:a16="http://schemas.microsoft.com/office/drawing/2014/main" id="{29ED72B9-926C-5061-A654-30965A21A63D}"/>
              </a:ext>
            </a:extLst>
          </p:cNvPr>
          <p:cNvSpPr/>
          <p:nvPr userDrawn="1"/>
        </p:nvSpPr>
        <p:spPr>
          <a:xfrm rot="-5400000">
            <a:off x="-2771061" y="2771061"/>
            <a:ext cx="10287000" cy="4744879"/>
          </a:xfrm>
          <a:custGeom>
            <a:avLst/>
            <a:gdLst/>
            <a:ahLst/>
            <a:cxnLst/>
            <a:rect l="l" t="t" r="r" b="b"/>
            <a:pathLst>
              <a:path w="10287000" h="4744879">
                <a:moveTo>
                  <a:pt x="0" y="0"/>
                </a:moveTo>
                <a:lnTo>
                  <a:pt x="10287000" y="0"/>
                </a:lnTo>
                <a:lnTo>
                  <a:pt x="10287000" y="4744878"/>
                </a:lnTo>
                <a:lnTo>
                  <a:pt x="0" y="4744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174844"/>
            <a:ext cx="8661400" cy="1143000"/>
          </a:xfrm>
        </p:spPr>
        <p:txBody>
          <a:bodyPr/>
          <a:lstStyle>
            <a:lvl1pPr algn="l">
              <a:defRPr>
                <a:solidFill>
                  <a:srgbClr val="2789C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2371A2C-7616-E23D-D0B8-B26B2625B650}"/>
              </a:ext>
            </a:extLst>
          </p:cNvPr>
          <p:cNvSpPr txBox="1">
            <a:spLocks/>
          </p:cNvSpPr>
          <p:nvPr userDrawn="1"/>
        </p:nvSpPr>
        <p:spPr>
          <a:xfrm>
            <a:off x="3429000" y="2701925"/>
            <a:ext cx="867740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2789C9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11" name="Freeform 15">
            <a:extLst>
              <a:ext uri="{FF2B5EF4-FFF2-40B4-BE49-F238E27FC236}">
                <a16:creationId xmlns:a16="http://schemas.microsoft.com/office/drawing/2014/main" id="{1C8C5A7D-488F-3BF6-9822-A089F60E6484}"/>
              </a:ext>
            </a:extLst>
          </p:cNvPr>
          <p:cNvSpPr/>
          <p:nvPr userDrawn="1"/>
        </p:nvSpPr>
        <p:spPr>
          <a:xfrm>
            <a:off x="15278170" y="263487"/>
            <a:ext cx="2656372" cy="965715"/>
          </a:xfrm>
          <a:custGeom>
            <a:avLst/>
            <a:gdLst/>
            <a:ahLst/>
            <a:cxnLst/>
            <a:rect l="l" t="t" r="r" b="b"/>
            <a:pathLst>
              <a:path w="2656372" h="965715">
                <a:moveTo>
                  <a:pt x="0" y="0"/>
                </a:moveTo>
                <a:lnTo>
                  <a:pt x="2656372" y="0"/>
                </a:lnTo>
                <a:lnTo>
                  <a:pt x="2656372" y="965715"/>
                </a:lnTo>
                <a:lnTo>
                  <a:pt x="0" y="965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2" t="-93183" r="-2082" b="-93341"/>
            </a:stretch>
          </a:blipFill>
        </p:spPr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4EB0E1-67A3-8C0C-7942-7D5F182D5784}"/>
              </a:ext>
            </a:extLst>
          </p:cNvPr>
          <p:cNvCxnSpPr>
            <a:cxnSpLocks/>
          </p:cNvCxnSpPr>
          <p:nvPr userDrawn="1"/>
        </p:nvCxnSpPr>
        <p:spPr>
          <a:xfrm>
            <a:off x="457200" y="1333500"/>
            <a:ext cx="8686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2">
            <a:extLst>
              <a:ext uri="{FF2B5EF4-FFF2-40B4-BE49-F238E27FC236}">
                <a16:creationId xmlns:a16="http://schemas.microsoft.com/office/drawing/2014/main" id="{670531A2-6C57-C07E-4471-389804A17C50}"/>
              </a:ext>
            </a:extLst>
          </p:cNvPr>
          <p:cNvSpPr/>
          <p:nvPr userDrawn="1"/>
        </p:nvSpPr>
        <p:spPr>
          <a:xfrm rot="-5400000">
            <a:off x="-2771061" y="2771061"/>
            <a:ext cx="10287000" cy="4744879"/>
          </a:xfrm>
          <a:custGeom>
            <a:avLst/>
            <a:gdLst/>
            <a:ahLst/>
            <a:cxnLst/>
            <a:rect l="l" t="t" r="r" b="b"/>
            <a:pathLst>
              <a:path w="10287000" h="4744879">
                <a:moveTo>
                  <a:pt x="0" y="0"/>
                </a:moveTo>
                <a:lnTo>
                  <a:pt x="10287000" y="0"/>
                </a:lnTo>
                <a:lnTo>
                  <a:pt x="10287000" y="4744878"/>
                </a:lnTo>
                <a:lnTo>
                  <a:pt x="0" y="4744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1.pn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5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narsource.com/plans-and-pricing/sonarcloud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">
            <a:extLst>
              <a:ext uri="{FF2B5EF4-FFF2-40B4-BE49-F238E27FC236}">
                <a16:creationId xmlns:a16="http://schemas.microsoft.com/office/drawing/2014/main" id="{0BC3A32A-6D7D-FAF8-87E4-37D132DBD106}"/>
              </a:ext>
            </a:extLst>
          </p:cNvPr>
          <p:cNvSpPr/>
          <p:nvPr/>
        </p:nvSpPr>
        <p:spPr>
          <a:xfrm>
            <a:off x="0" y="0"/>
            <a:ext cx="10200073" cy="10287000"/>
          </a:xfrm>
          <a:custGeom>
            <a:avLst/>
            <a:gdLst/>
            <a:ahLst/>
            <a:cxnLst/>
            <a:rect l="l" t="t" r="r" b="b"/>
            <a:pathLst>
              <a:path w="10200073" h="10287000">
                <a:moveTo>
                  <a:pt x="0" y="0"/>
                </a:moveTo>
                <a:lnTo>
                  <a:pt x="10200073" y="0"/>
                </a:lnTo>
                <a:lnTo>
                  <a:pt x="102000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59" r="-2359" b="-383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47D352F4-B97E-B029-BC1D-FA04E270A0AC}"/>
              </a:ext>
            </a:extLst>
          </p:cNvPr>
          <p:cNvGrpSpPr>
            <a:grpSpLocks noChangeAspect="1"/>
          </p:cNvGrpSpPr>
          <p:nvPr/>
        </p:nvGrpSpPr>
        <p:grpSpPr>
          <a:xfrm>
            <a:off x="11431662" y="1028700"/>
            <a:ext cx="5827638" cy="5827638"/>
            <a:chOff x="0" y="0"/>
            <a:chExt cx="3282950" cy="3282950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8884DCD9-94EE-E717-2416-A2C1B51BED28}"/>
                </a:ext>
              </a:extLst>
            </p:cNvPr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8689" r="-1868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7346F0C6-759C-C064-1920-922833228F94}"/>
              </a:ext>
            </a:extLst>
          </p:cNvPr>
          <p:cNvGrpSpPr/>
          <p:nvPr/>
        </p:nvGrpSpPr>
        <p:grpSpPr>
          <a:xfrm>
            <a:off x="113299" y="97285"/>
            <a:ext cx="11167933" cy="10287000"/>
            <a:chOff x="0" y="0"/>
            <a:chExt cx="2941349" cy="2376127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F6A930E-2CBE-DB56-EA36-AD816A37AAAA}"/>
                </a:ext>
              </a:extLst>
            </p:cNvPr>
            <p:cNvSpPr/>
            <p:nvPr/>
          </p:nvSpPr>
          <p:spPr>
            <a:xfrm>
              <a:off x="0" y="0"/>
              <a:ext cx="2941349" cy="2376127"/>
            </a:xfrm>
            <a:custGeom>
              <a:avLst/>
              <a:gdLst/>
              <a:ahLst/>
              <a:cxnLst/>
              <a:rect l="l" t="t" r="r" b="b"/>
              <a:pathLst>
                <a:path w="2941349" h="2376127">
                  <a:moveTo>
                    <a:pt x="2773" y="0"/>
                  </a:moveTo>
                  <a:lnTo>
                    <a:pt x="2938576" y="0"/>
                  </a:lnTo>
                  <a:cubicBezTo>
                    <a:pt x="2940107" y="0"/>
                    <a:pt x="2941349" y="1241"/>
                    <a:pt x="2941349" y="2773"/>
                  </a:cubicBezTo>
                  <a:lnTo>
                    <a:pt x="2941349" y="2373354"/>
                  </a:lnTo>
                  <a:cubicBezTo>
                    <a:pt x="2941349" y="2374090"/>
                    <a:pt x="2941057" y="2374795"/>
                    <a:pt x="2940537" y="2375315"/>
                  </a:cubicBezTo>
                  <a:cubicBezTo>
                    <a:pt x="2940017" y="2375835"/>
                    <a:pt x="2939311" y="2376127"/>
                    <a:pt x="2938576" y="2376127"/>
                  </a:cubicBezTo>
                  <a:lnTo>
                    <a:pt x="2773" y="2376127"/>
                  </a:lnTo>
                  <a:cubicBezTo>
                    <a:pt x="2037" y="2376127"/>
                    <a:pt x="1332" y="2375835"/>
                    <a:pt x="812" y="2375315"/>
                  </a:cubicBezTo>
                  <a:cubicBezTo>
                    <a:pt x="292" y="2374795"/>
                    <a:pt x="0" y="2374090"/>
                    <a:pt x="0" y="2373354"/>
                  </a:cubicBezTo>
                  <a:lnTo>
                    <a:pt x="0" y="2773"/>
                  </a:lnTo>
                  <a:cubicBezTo>
                    <a:pt x="0" y="2037"/>
                    <a:pt x="292" y="1332"/>
                    <a:pt x="812" y="812"/>
                  </a:cubicBezTo>
                  <a:cubicBezTo>
                    <a:pt x="1332" y="292"/>
                    <a:pt x="2037" y="0"/>
                    <a:pt x="277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EF32B30E-9BFE-32F4-326E-AF1DAF37C699}"/>
                </a:ext>
              </a:extLst>
            </p:cNvPr>
            <p:cNvSpPr txBox="1"/>
            <p:nvPr/>
          </p:nvSpPr>
          <p:spPr>
            <a:xfrm>
              <a:off x="0" y="-38100"/>
              <a:ext cx="2941349" cy="2414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3" name="Freeform 8">
            <a:extLst>
              <a:ext uri="{FF2B5EF4-FFF2-40B4-BE49-F238E27FC236}">
                <a16:creationId xmlns:a16="http://schemas.microsoft.com/office/drawing/2014/main" id="{D4C45DC3-BA59-8530-DA42-BE2CEEDD46F2}"/>
              </a:ext>
            </a:extLst>
          </p:cNvPr>
          <p:cNvSpPr/>
          <p:nvPr/>
        </p:nvSpPr>
        <p:spPr>
          <a:xfrm>
            <a:off x="1083623" y="1028700"/>
            <a:ext cx="2656372" cy="965715"/>
          </a:xfrm>
          <a:custGeom>
            <a:avLst/>
            <a:gdLst/>
            <a:ahLst/>
            <a:cxnLst/>
            <a:rect l="l" t="t" r="r" b="b"/>
            <a:pathLst>
              <a:path w="2656372" h="965715">
                <a:moveTo>
                  <a:pt x="0" y="0"/>
                </a:moveTo>
                <a:lnTo>
                  <a:pt x="2656372" y="0"/>
                </a:lnTo>
                <a:lnTo>
                  <a:pt x="2656372" y="965715"/>
                </a:lnTo>
                <a:lnTo>
                  <a:pt x="0" y="9657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82" t="-93183" r="-2082" b="-9334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E9C9D0C1-BCE0-9A79-4721-E588470A9674}"/>
              </a:ext>
            </a:extLst>
          </p:cNvPr>
          <p:cNvSpPr txBox="1"/>
          <p:nvPr/>
        </p:nvSpPr>
        <p:spPr>
          <a:xfrm>
            <a:off x="1028700" y="3208624"/>
            <a:ext cx="10191678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5400" dirty="0">
                <a:solidFill>
                  <a:srgbClr val="1479BE"/>
                </a:solidFill>
                <a:latin typeface="Montserrat Black" panose="00000A00000000000000" pitchFamily="2" charset="0"/>
                <a:ea typeface="Montserrat Bold"/>
                <a:cs typeface="Montserrat Bold"/>
                <a:sym typeface="Montserrat Bold"/>
              </a:rPr>
              <a:t>GIẢI PHÁP SONAR CLOUD</a:t>
            </a:r>
          </a:p>
          <a:p>
            <a:pPr algn="r"/>
            <a:r>
              <a:rPr lang="en-US" sz="5400" dirty="0">
                <a:solidFill>
                  <a:srgbClr val="1479BE"/>
                </a:solidFill>
                <a:latin typeface="Montserrat Black" panose="00000A00000000000000" pitchFamily="2" charset="0"/>
                <a:ea typeface="Montserrat Bold"/>
                <a:cs typeface="Montserrat Bold"/>
                <a:sym typeface="Montserrat Bold"/>
              </a:rPr>
              <a:t>CHO PHÁT TRIỂN DỰ ÁN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77A9284D-D6D8-9C1B-654D-7A5C38848B51}"/>
              </a:ext>
            </a:extLst>
          </p:cNvPr>
          <p:cNvSpPr txBox="1"/>
          <p:nvPr/>
        </p:nvSpPr>
        <p:spPr>
          <a:xfrm>
            <a:off x="3417736" y="4870617"/>
            <a:ext cx="7815709" cy="613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3600">
                <a:solidFill>
                  <a:srgbClr val="259D49"/>
                </a:solidFill>
                <a:latin typeface="Montserrat"/>
              </a:rPr>
              <a:t>New  Ocean Information System</a:t>
            </a:r>
          </a:p>
        </p:txBody>
      </p:sp>
      <p:grpSp>
        <p:nvGrpSpPr>
          <p:cNvPr id="26" name="Group 11">
            <a:extLst>
              <a:ext uri="{FF2B5EF4-FFF2-40B4-BE49-F238E27FC236}">
                <a16:creationId xmlns:a16="http://schemas.microsoft.com/office/drawing/2014/main" id="{8E4858CE-1C70-F148-8470-D627A3483AFD}"/>
              </a:ext>
            </a:extLst>
          </p:cNvPr>
          <p:cNvGrpSpPr/>
          <p:nvPr/>
        </p:nvGrpSpPr>
        <p:grpSpPr>
          <a:xfrm>
            <a:off x="14177076" y="7098058"/>
            <a:ext cx="1564048" cy="2170996"/>
            <a:chOff x="0" y="0"/>
            <a:chExt cx="2085398" cy="2894661"/>
          </a:xfrm>
        </p:grpSpPr>
        <p:grpSp>
          <p:nvGrpSpPr>
            <p:cNvPr id="27" name="Group 12">
              <a:extLst>
                <a:ext uri="{FF2B5EF4-FFF2-40B4-BE49-F238E27FC236}">
                  <a16:creationId xmlns:a16="http://schemas.microsoft.com/office/drawing/2014/main" id="{BBDC2B62-7856-0402-5210-BF2C81C561BE}"/>
                </a:ext>
              </a:extLst>
            </p:cNvPr>
            <p:cNvGrpSpPr/>
            <p:nvPr/>
          </p:nvGrpSpPr>
          <p:grpSpPr>
            <a:xfrm>
              <a:off x="0" y="0"/>
              <a:ext cx="2034598" cy="2894661"/>
              <a:chOff x="0" y="0"/>
              <a:chExt cx="401896" cy="571785"/>
            </a:xfrm>
          </p:grpSpPr>
          <p:sp>
            <p:nvSpPr>
              <p:cNvPr id="48" name="Freeform 13">
                <a:extLst>
                  <a:ext uri="{FF2B5EF4-FFF2-40B4-BE49-F238E27FC236}">
                    <a16:creationId xmlns:a16="http://schemas.microsoft.com/office/drawing/2014/main" id="{C91F885F-3150-F741-A814-8D4F158CB318}"/>
                  </a:ext>
                </a:extLst>
              </p:cNvPr>
              <p:cNvSpPr/>
              <p:nvPr/>
            </p:nvSpPr>
            <p:spPr>
              <a:xfrm>
                <a:off x="0" y="0"/>
                <a:ext cx="401896" cy="571785"/>
              </a:xfrm>
              <a:custGeom>
                <a:avLst/>
                <a:gdLst/>
                <a:ahLst/>
                <a:cxnLst/>
                <a:rect l="l" t="t" r="r" b="b"/>
                <a:pathLst>
                  <a:path w="401896" h="571785">
                    <a:moveTo>
                      <a:pt x="65956" y="0"/>
                    </a:moveTo>
                    <a:lnTo>
                      <a:pt x="335940" y="0"/>
                    </a:lnTo>
                    <a:cubicBezTo>
                      <a:pt x="353433" y="0"/>
                      <a:pt x="370209" y="6949"/>
                      <a:pt x="382578" y="19318"/>
                    </a:cubicBezTo>
                    <a:cubicBezTo>
                      <a:pt x="394947" y="31687"/>
                      <a:pt x="401896" y="48463"/>
                      <a:pt x="401896" y="65956"/>
                    </a:cubicBezTo>
                    <a:lnTo>
                      <a:pt x="401896" y="505829"/>
                    </a:lnTo>
                    <a:cubicBezTo>
                      <a:pt x="401896" y="523322"/>
                      <a:pt x="394947" y="540098"/>
                      <a:pt x="382578" y="552467"/>
                    </a:cubicBezTo>
                    <a:cubicBezTo>
                      <a:pt x="370209" y="564836"/>
                      <a:pt x="353433" y="571785"/>
                      <a:pt x="335940" y="571785"/>
                    </a:cubicBezTo>
                    <a:lnTo>
                      <a:pt x="65956" y="571785"/>
                    </a:lnTo>
                    <a:cubicBezTo>
                      <a:pt x="29529" y="571785"/>
                      <a:pt x="0" y="542255"/>
                      <a:pt x="0" y="505829"/>
                    </a:cubicBezTo>
                    <a:lnTo>
                      <a:pt x="0" y="65956"/>
                    </a:lnTo>
                    <a:cubicBezTo>
                      <a:pt x="0" y="29529"/>
                      <a:pt x="29529" y="0"/>
                      <a:pt x="6595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2CB1F8">
                        <a:alpha val="100000"/>
                      </a:srgbClr>
                    </a:gs>
                    <a:gs pos="100000">
                      <a:srgbClr val="6A76F4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TextBox 14">
                <a:extLst>
                  <a:ext uri="{FF2B5EF4-FFF2-40B4-BE49-F238E27FC236}">
                    <a16:creationId xmlns:a16="http://schemas.microsoft.com/office/drawing/2014/main" id="{4DB94C43-FED9-128D-EB2F-6976DED758B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01896" cy="6194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607D5DEC-0B2B-6389-99A2-7E7AE668AF4D}"/>
                </a:ext>
              </a:extLst>
            </p:cNvPr>
            <p:cNvSpPr/>
            <p:nvPr/>
          </p:nvSpPr>
          <p:spPr>
            <a:xfrm>
              <a:off x="277797" y="168849"/>
              <a:ext cx="1479003" cy="1209085"/>
            </a:xfrm>
            <a:custGeom>
              <a:avLst/>
              <a:gdLst/>
              <a:ahLst/>
              <a:cxnLst/>
              <a:rect l="l" t="t" r="r" b="b"/>
              <a:pathLst>
                <a:path w="1479003" h="1209085">
                  <a:moveTo>
                    <a:pt x="0" y="0"/>
                  </a:moveTo>
                  <a:lnTo>
                    <a:pt x="1479003" y="0"/>
                  </a:lnTo>
                  <a:lnTo>
                    <a:pt x="1479003" y="1209085"/>
                  </a:lnTo>
                  <a:lnTo>
                    <a:pt x="0" y="1209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16">
              <a:extLst>
                <a:ext uri="{FF2B5EF4-FFF2-40B4-BE49-F238E27FC236}">
                  <a16:creationId xmlns:a16="http://schemas.microsoft.com/office/drawing/2014/main" id="{AA391EA9-EFC4-22FC-C11C-5224772CC3AB}"/>
                </a:ext>
              </a:extLst>
            </p:cNvPr>
            <p:cNvSpPr txBox="1"/>
            <p:nvPr/>
          </p:nvSpPr>
          <p:spPr>
            <a:xfrm>
              <a:off x="87474" y="1415708"/>
              <a:ext cx="1997924" cy="1409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B0D17"/>
                  </a:solidFill>
                  <a:latin typeface="Montserrat"/>
                </a:rPr>
                <a:t>Information Security Management Systems</a:t>
              </a:r>
            </a:p>
          </p:txBody>
        </p:sp>
      </p:grpSp>
      <p:grpSp>
        <p:nvGrpSpPr>
          <p:cNvPr id="50" name="Group 17">
            <a:extLst>
              <a:ext uri="{FF2B5EF4-FFF2-40B4-BE49-F238E27FC236}">
                <a16:creationId xmlns:a16="http://schemas.microsoft.com/office/drawing/2014/main" id="{C0B5EDBC-70FF-93E8-A4DE-FDBD2DE4FE41}"/>
              </a:ext>
            </a:extLst>
          </p:cNvPr>
          <p:cNvGrpSpPr/>
          <p:nvPr/>
        </p:nvGrpSpPr>
        <p:grpSpPr>
          <a:xfrm>
            <a:off x="9807103" y="7098058"/>
            <a:ext cx="1525948" cy="2170996"/>
            <a:chOff x="0" y="0"/>
            <a:chExt cx="401896" cy="571785"/>
          </a:xfrm>
        </p:grpSpPr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E6738FEE-38B5-DC0A-357B-1D2C77A1BA64}"/>
                </a:ext>
              </a:extLst>
            </p:cNvPr>
            <p:cNvSpPr/>
            <p:nvPr/>
          </p:nvSpPr>
          <p:spPr>
            <a:xfrm>
              <a:off x="0" y="0"/>
              <a:ext cx="401896" cy="571785"/>
            </a:xfrm>
            <a:custGeom>
              <a:avLst/>
              <a:gdLst/>
              <a:ahLst/>
              <a:cxnLst/>
              <a:rect l="l" t="t" r="r" b="b"/>
              <a:pathLst>
                <a:path w="401896" h="571785">
                  <a:moveTo>
                    <a:pt x="65956" y="0"/>
                  </a:moveTo>
                  <a:lnTo>
                    <a:pt x="335940" y="0"/>
                  </a:lnTo>
                  <a:cubicBezTo>
                    <a:pt x="353433" y="0"/>
                    <a:pt x="370209" y="6949"/>
                    <a:pt x="382578" y="19318"/>
                  </a:cubicBezTo>
                  <a:cubicBezTo>
                    <a:pt x="394947" y="31687"/>
                    <a:pt x="401896" y="48463"/>
                    <a:pt x="401896" y="65956"/>
                  </a:cubicBezTo>
                  <a:lnTo>
                    <a:pt x="401896" y="505829"/>
                  </a:lnTo>
                  <a:cubicBezTo>
                    <a:pt x="401896" y="523322"/>
                    <a:pt x="394947" y="540098"/>
                    <a:pt x="382578" y="552467"/>
                  </a:cubicBezTo>
                  <a:cubicBezTo>
                    <a:pt x="370209" y="564836"/>
                    <a:pt x="353433" y="571785"/>
                    <a:pt x="335940" y="571785"/>
                  </a:cubicBezTo>
                  <a:lnTo>
                    <a:pt x="65956" y="571785"/>
                  </a:lnTo>
                  <a:cubicBezTo>
                    <a:pt x="29529" y="571785"/>
                    <a:pt x="0" y="542255"/>
                    <a:pt x="0" y="505829"/>
                  </a:cubicBezTo>
                  <a:lnTo>
                    <a:pt x="0" y="65956"/>
                  </a:lnTo>
                  <a:cubicBezTo>
                    <a:pt x="0" y="29529"/>
                    <a:pt x="29529" y="0"/>
                    <a:pt x="659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2CB1F8">
                      <a:alpha val="100000"/>
                    </a:srgbClr>
                  </a:gs>
                  <a:gs pos="100000">
                    <a:srgbClr val="6A76F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Box 19">
              <a:extLst>
                <a:ext uri="{FF2B5EF4-FFF2-40B4-BE49-F238E27FC236}">
                  <a16:creationId xmlns:a16="http://schemas.microsoft.com/office/drawing/2014/main" id="{B21ED9DB-1D23-5342-2FC5-4981C2D5FC63}"/>
                </a:ext>
              </a:extLst>
            </p:cNvPr>
            <p:cNvSpPr txBox="1"/>
            <p:nvPr/>
          </p:nvSpPr>
          <p:spPr>
            <a:xfrm>
              <a:off x="0" y="-47625"/>
              <a:ext cx="401896" cy="619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3" name="Freeform 20">
            <a:extLst>
              <a:ext uri="{FF2B5EF4-FFF2-40B4-BE49-F238E27FC236}">
                <a16:creationId xmlns:a16="http://schemas.microsoft.com/office/drawing/2014/main" id="{AF7488C0-09C7-BDC9-1DD3-83F8076CB640}"/>
              </a:ext>
            </a:extLst>
          </p:cNvPr>
          <p:cNvSpPr/>
          <p:nvPr/>
        </p:nvSpPr>
        <p:spPr>
          <a:xfrm>
            <a:off x="10287127" y="7258799"/>
            <a:ext cx="565900" cy="565900"/>
          </a:xfrm>
          <a:custGeom>
            <a:avLst/>
            <a:gdLst/>
            <a:ahLst/>
            <a:cxnLst/>
            <a:rect l="l" t="t" r="r" b="b"/>
            <a:pathLst>
              <a:path w="565900" h="565900">
                <a:moveTo>
                  <a:pt x="0" y="0"/>
                </a:moveTo>
                <a:lnTo>
                  <a:pt x="565900" y="0"/>
                </a:lnTo>
                <a:lnTo>
                  <a:pt x="565900" y="565900"/>
                </a:lnTo>
                <a:lnTo>
                  <a:pt x="0" y="565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TextBox 21">
            <a:extLst>
              <a:ext uri="{FF2B5EF4-FFF2-40B4-BE49-F238E27FC236}">
                <a16:creationId xmlns:a16="http://schemas.microsoft.com/office/drawing/2014/main" id="{52752F58-88D9-6F14-EEF9-B42848930756}"/>
              </a:ext>
            </a:extLst>
          </p:cNvPr>
          <p:cNvSpPr txBox="1"/>
          <p:nvPr/>
        </p:nvSpPr>
        <p:spPr>
          <a:xfrm>
            <a:off x="9807103" y="8641170"/>
            <a:ext cx="1525948" cy="575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B0D17"/>
                </a:solidFill>
                <a:latin typeface="Montserrat"/>
              </a:rPr>
              <a:t>Clients Satisfaction</a:t>
            </a:r>
          </a:p>
        </p:txBody>
      </p:sp>
      <p:sp>
        <p:nvSpPr>
          <p:cNvPr id="55" name="TextBox 22">
            <a:extLst>
              <a:ext uri="{FF2B5EF4-FFF2-40B4-BE49-F238E27FC236}">
                <a16:creationId xmlns:a16="http://schemas.microsoft.com/office/drawing/2014/main" id="{98AB5AB0-9EB6-4476-CBC9-3F385721AA77}"/>
              </a:ext>
            </a:extLst>
          </p:cNvPr>
          <p:cNvSpPr txBox="1"/>
          <p:nvPr/>
        </p:nvSpPr>
        <p:spPr>
          <a:xfrm>
            <a:off x="9886053" y="7863956"/>
            <a:ext cx="1368048" cy="669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259D49"/>
                </a:solidFill>
                <a:latin typeface="Montserrat Bold"/>
              </a:rPr>
              <a:t>100%</a:t>
            </a:r>
          </a:p>
        </p:txBody>
      </p:sp>
      <p:grpSp>
        <p:nvGrpSpPr>
          <p:cNvPr id="56" name="Group 23">
            <a:extLst>
              <a:ext uri="{FF2B5EF4-FFF2-40B4-BE49-F238E27FC236}">
                <a16:creationId xmlns:a16="http://schemas.microsoft.com/office/drawing/2014/main" id="{3C4C61D8-965E-96F1-B3EF-A616754938FD}"/>
              </a:ext>
            </a:extLst>
          </p:cNvPr>
          <p:cNvGrpSpPr/>
          <p:nvPr/>
        </p:nvGrpSpPr>
        <p:grpSpPr>
          <a:xfrm>
            <a:off x="11993902" y="7098058"/>
            <a:ext cx="1525948" cy="2170996"/>
            <a:chOff x="0" y="0"/>
            <a:chExt cx="2034598" cy="2894661"/>
          </a:xfrm>
        </p:grpSpPr>
        <p:grpSp>
          <p:nvGrpSpPr>
            <p:cNvPr id="57" name="Group 24">
              <a:extLst>
                <a:ext uri="{FF2B5EF4-FFF2-40B4-BE49-F238E27FC236}">
                  <a16:creationId xmlns:a16="http://schemas.microsoft.com/office/drawing/2014/main" id="{1E9B5C1C-C05D-CBE8-49E9-FAB800702C04}"/>
                </a:ext>
              </a:extLst>
            </p:cNvPr>
            <p:cNvGrpSpPr/>
            <p:nvPr/>
          </p:nvGrpSpPr>
          <p:grpSpPr>
            <a:xfrm>
              <a:off x="0" y="0"/>
              <a:ext cx="2034598" cy="2894661"/>
              <a:chOff x="0" y="0"/>
              <a:chExt cx="401896" cy="571785"/>
            </a:xfrm>
          </p:grpSpPr>
          <p:sp>
            <p:nvSpPr>
              <p:cNvPr id="60" name="Freeform 25">
                <a:extLst>
                  <a:ext uri="{FF2B5EF4-FFF2-40B4-BE49-F238E27FC236}">
                    <a16:creationId xmlns:a16="http://schemas.microsoft.com/office/drawing/2014/main" id="{0DA4769D-4730-DF7D-4BB9-CABF5A4C44D4}"/>
                  </a:ext>
                </a:extLst>
              </p:cNvPr>
              <p:cNvSpPr/>
              <p:nvPr/>
            </p:nvSpPr>
            <p:spPr>
              <a:xfrm>
                <a:off x="0" y="0"/>
                <a:ext cx="401896" cy="571785"/>
              </a:xfrm>
              <a:custGeom>
                <a:avLst/>
                <a:gdLst/>
                <a:ahLst/>
                <a:cxnLst/>
                <a:rect l="l" t="t" r="r" b="b"/>
                <a:pathLst>
                  <a:path w="401896" h="571785">
                    <a:moveTo>
                      <a:pt x="65956" y="0"/>
                    </a:moveTo>
                    <a:lnTo>
                      <a:pt x="335940" y="0"/>
                    </a:lnTo>
                    <a:cubicBezTo>
                      <a:pt x="353433" y="0"/>
                      <a:pt x="370209" y="6949"/>
                      <a:pt x="382578" y="19318"/>
                    </a:cubicBezTo>
                    <a:cubicBezTo>
                      <a:pt x="394947" y="31687"/>
                      <a:pt x="401896" y="48463"/>
                      <a:pt x="401896" y="65956"/>
                    </a:cubicBezTo>
                    <a:lnTo>
                      <a:pt x="401896" y="505829"/>
                    </a:lnTo>
                    <a:cubicBezTo>
                      <a:pt x="401896" y="523322"/>
                      <a:pt x="394947" y="540098"/>
                      <a:pt x="382578" y="552467"/>
                    </a:cubicBezTo>
                    <a:cubicBezTo>
                      <a:pt x="370209" y="564836"/>
                      <a:pt x="353433" y="571785"/>
                      <a:pt x="335940" y="571785"/>
                    </a:cubicBezTo>
                    <a:lnTo>
                      <a:pt x="65956" y="571785"/>
                    </a:lnTo>
                    <a:cubicBezTo>
                      <a:pt x="29529" y="571785"/>
                      <a:pt x="0" y="542255"/>
                      <a:pt x="0" y="505829"/>
                    </a:cubicBezTo>
                    <a:lnTo>
                      <a:pt x="0" y="65956"/>
                    </a:lnTo>
                    <a:cubicBezTo>
                      <a:pt x="0" y="29529"/>
                      <a:pt x="29529" y="0"/>
                      <a:pt x="65956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gradFill>
                  <a:gsLst>
                    <a:gs pos="0">
                      <a:srgbClr val="2CB1F8">
                        <a:alpha val="100000"/>
                      </a:srgbClr>
                    </a:gs>
                    <a:gs pos="100000">
                      <a:srgbClr val="6A76F4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TextBox 26">
                <a:extLst>
                  <a:ext uri="{FF2B5EF4-FFF2-40B4-BE49-F238E27FC236}">
                    <a16:creationId xmlns:a16="http://schemas.microsoft.com/office/drawing/2014/main" id="{21D82E86-2E87-ADFE-7F5C-EFC7C938894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01896" cy="61941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D173DE6B-3FC0-82C6-3C53-514824FAD618}"/>
                </a:ext>
              </a:extLst>
            </p:cNvPr>
            <p:cNvSpPr/>
            <p:nvPr/>
          </p:nvSpPr>
          <p:spPr>
            <a:xfrm>
              <a:off x="318432" y="214321"/>
              <a:ext cx="1397733" cy="1163613"/>
            </a:xfrm>
            <a:custGeom>
              <a:avLst/>
              <a:gdLst/>
              <a:ahLst/>
              <a:cxnLst/>
              <a:rect l="l" t="t" r="r" b="b"/>
              <a:pathLst>
                <a:path w="1397733" h="1163613">
                  <a:moveTo>
                    <a:pt x="0" y="0"/>
                  </a:moveTo>
                  <a:lnTo>
                    <a:pt x="1397734" y="0"/>
                  </a:lnTo>
                  <a:lnTo>
                    <a:pt x="1397734" y="1163613"/>
                  </a:lnTo>
                  <a:lnTo>
                    <a:pt x="0" y="1163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28">
              <a:extLst>
                <a:ext uri="{FF2B5EF4-FFF2-40B4-BE49-F238E27FC236}">
                  <a16:creationId xmlns:a16="http://schemas.microsoft.com/office/drawing/2014/main" id="{3919CD28-CDAA-D1AA-774F-77EE2802C280}"/>
                </a:ext>
              </a:extLst>
            </p:cNvPr>
            <p:cNvSpPr txBox="1"/>
            <p:nvPr/>
          </p:nvSpPr>
          <p:spPr>
            <a:xfrm>
              <a:off x="0" y="1674468"/>
              <a:ext cx="2034598" cy="1053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B0D17"/>
                  </a:solidFill>
                  <a:latin typeface="Montserrat"/>
                </a:rPr>
                <a:t>Quality Management Systems</a:t>
              </a:r>
            </a:p>
          </p:txBody>
        </p:sp>
      </p:grpSp>
      <p:grpSp>
        <p:nvGrpSpPr>
          <p:cNvPr id="62" name="Group 29">
            <a:extLst>
              <a:ext uri="{FF2B5EF4-FFF2-40B4-BE49-F238E27FC236}">
                <a16:creationId xmlns:a16="http://schemas.microsoft.com/office/drawing/2014/main" id="{1A7D44D7-77CB-BBAD-8BC4-30D909D5B1A9}"/>
              </a:ext>
            </a:extLst>
          </p:cNvPr>
          <p:cNvGrpSpPr/>
          <p:nvPr/>
        </p:nvGrpSpPr>
        <p:grpSpPr>
          <a:xfrm>
            <a:off x="7623929" y="7098058"/>
            <a:ext cx="1525948" cy="2170996"/>
            <a:chOff x="0" y="0"/>
            <a:chExt cx="401896" cy="571785"/>
          </a:xfrm>
        </p:grpSpPr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id="{F74FF36F-3E82-9E5A-F6CC-9E651E6BB023}"/>
                </a:ext>
              </a:extLst>
            </p:cNvPr>
            <p:cNvSpPr/>
            <p:nvPr/>
          </p:nvSpPr>
          <p:spPr>
            <a:xfrm>
              <a:off x="0" y="0"/>
              <a:ext cx="401896" cy="571785"/>
            </a:xfrm>
            <a:custGeom>
              <a:avLst/>
              <a:gdLst/>
              <a:ahLst/>
              <a:cxnLst/>
              <a:rect l="l" t="t" r="r" b="b"/>
              <a:pathLst>
                <a:path w="401896" h="571785">
                  <a:moveTo>
                    <a:pt x="65956" y="0"/>
                  </a:moveTo>
                  <a:lnTo>
                    <a:pt x="335940" y="0"/>
                  </a:lnTo>
                  <a:cubicBezTo>
                    <a:pt x="353433" y="0"/>
                    <a:pt x="370209" y="6949"/>
                    <a:pt x="382578" y="19318"/>
                  </a:cubicBezTo>
                  <a:cubicBezTo>
                    <a:pt x="394947" y="31687"/>
                    <a:pt x="401896" y="48463"/>
                    <a:pt x="401896" y="65956"/>
                  </a:cubicBezTo>
                  <a:lnTo>
                    <a:pt x="401896" y="505829"/>
                  </a:lnTo>
                  <a:cubicBezTo>
                    <a:pt x="401896" y="523322"/>
                    <a:pt x="394947" y="540098"/>
                    <a:pt x="382578" y="552467"/>
                  </a:cubicBezTo>
                  <a:cubicBezTo>
                    <a:pt x="370209" y="564836"/>
                    <a:pt x="353433" y="571785"/>
                    <a:pt x="335940" y="571785"/>
                  </a:cubicBezTo>
                  <a:lnTo>
                    <a:pt x="65956" y="571785"/>
                  </a:lnTo>
                  <a:cubicBezTo>
                    <a:pt x="29529" y="571785"/>
                    <a:pt x="0" y="542255"/>
                    <a:pt x="0" y="505829"/>
                  </a:cubicBezTo>
                  <a:lnTo>
                    <a:pt x="0" y="65956"/>
                  </a:lnTo>
                  <a:cubicBezTo>
                    <a:pt x="0" y="29529"/>
                    <a:pt x="29529" y="0"/>
                    <a:pt x="659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2CB1F8">
                      <a:alpha val="100000"/>
                    </a:srgbClr>
                  </a:gs>
                  <a:gs pos="100000">
                    <a:srgbClr val="6A76F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TextBox 31">
              <a:extLst>
                <a:ext uri="{FF2B5EF4-FFF2-40B4-BE49-F238E27FC236}">
                  <a16:creationId xmlns:a16="http://schemas.microsoft.com/office/drawing/2014/main" id="{CEDF2C6A-E7E4-5AE3-EAA0-A1CF422DFCBE}"/>
                </a:ext>
              </a:extLst>
            </p:cNvPr>
            <p:cNvSpPr txBox="1"/>
            <p:nvPr/>
          </p:nvSpPr>
          <p:spPr>
            <a:xfrm>
              <a:off x="0" y="-47625"/>
              <a:ext cx="401896" cy="619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5" name="Freeform 32">
            <a:extLst>
              <a:ext uri="{FF2B5EF4-FFF2-40B4-BE49-F238E27FC236}">
                <a16:creationId xmlns:a16="http://schemas.microsoft.com/office/drawing/2014/main" id="{773B3F37-E6DE-69F8-527E-8ACAF80D7CB4}"/>
              </a:ext>
            </a:extLst>
          </p:cNvPr>
          <p:cNvSpPr/>
          <p:nvPr/>
        </p:nvSpPr>
        <p:spPr>
          <a:xfrm>
            <a:off x="8102064" y="7258799"/>
            <a:ext cx="565900" cy="565900"/>
          </a:xfrm>
          <a:custGeom>
            <a:avLst/>
            <a:gdLst/>
            <a:ahLst/>
            <a:cxnLst/>
            <a:rect l="l" t="t" r="r" b="b"/>
            <a:pathLst>
              <a:path w="565900" h="565900">
                <a:moveTo>
                  <a:pt x="0" y="0"/>
                </a:moveTo>
                <a:lnTo>
                  <a:pt x="565900" y="0"/>
                </a:lnTo>
                <a:lnTo>
                  <a:pt x="565900" y="565900"/>
                </a:lnTo>
                <a:lnTo>
                  <a:pt x="0" y="565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6" name="TextBox 33">
            <a:extLst>
              <a:ext uri="{FF2B5EF4-FFF2-40B4-BE49-F238E27FC236}">
                <a16:creationId xmlns:a16="http://schemas.microsoft.com/office/drawing/2014/main" id="{7FBE217C-05E4-E04C-DB82-1FF286AD00CE}"/>
              </a:ext>
            </a:extLst>
          </p:cNvPr>
          <p:cNvSpPr txBox="1"/>
          <p:nvPr/>
        </p:nvSpPr>
        <p:spPr>
          <a:xfrm>
            <a:off x="7695320" y="7863956"/>
            <a:ext cx="1360285" cy="669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259D49"/>
                </a:solidFill>
                <a:latin typeface="Montserrat Bold"/>
              </a:rPr>
              <a:t>500+</a:t>
            </a:r>
          </a:p>
        </p:txBody>
      </p:sp>
      <p:sp>
        <p:nvSpPr>
          <p:cNvPr id="67" name="TextBox 34">
            <a:extLst>
              <a:ext uri="{FF2B5EF4-FFF2-40B4-BE49-F238E27FC236}">
                <a16:creationId xmlns:a16="http://schemas.microsoft.com/office/drawing/2014/main" id="{8E0982C1-5AA9-05A3-4DEE-D80BE8B4CFA0}"/>
              </a:ext>
            </a:extLst>
          </p:cNvPr>
          <p:cNvSpPr txBox="1"/>
          <p:nvPr/>
        </p:nvSpPr>
        <p:spPr>
          <a:xfrm>
            <a:off x="7623929" y="8592007"/>
            <a:ext cx="1503066" cy="266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B0D17"/>
                </a:solidFill>
                <a:latin typeface="Montserrat"/>
              </a:rPr>
              <a:t>Projects</a:t>
            </a:r>
          </a:p>
        </p:txBody>
      </p:sp>
      <p:grpSp>
        <p:nvGrpSpPr>
          <p:cNvPr id="68" name="Group 35">
            <a:extLst>
              <a:ext uri="{FF2B5EF4-FFF2-40B4-BE49-F238E27FC236}">
                <a16:creationId xmlns:a16="http://schemas.microsoft.com/office/drawing/2014/main" id="{DBAA1196-A129-78FC-32F4-E186B9672287}"/>
              </a:ext>
            </a:extLst>
          </p:cNvPr>
          <p:cNvGrpSpPr/>
          <p:nvPr/>
        </p:nvGrpSpPr>
        <p:grpSpPr>
          <a:xfrm>
            <a:off x="5440756" y="7098058"/>
            <a:ext cx="1525948" cy="2170996"/>
            <a:chOff x="0" y="0"/>
            <a:chExt cx="401896" cy="571785"/>
          </a:xfrm>
        </p:grpSpPr>
        <p:sp>
          <p:nvSpPr>
            <p:cNvPr id="69" name="Freeform 36">
              <a:extLst>
                <a:ext uri="{FF2B5EF4-FFF2-40B4-BE49-F238E27FC236}">
                  <a16:creationId xmlns:a16="http://schemas.microsoft.com/office/drawing/2014/main" id="{37F97C0F-A6E5-8477-B356-B098326E7824}"/>
                </a:ext>
              </a:extLst>
            </p:cNvPr>
            <p:cNvSpPr/>
            <p:nvPr/>
          </p:nvSpPr>
          <p:spPr>
            <a:xfrm>
              <a:off x="0" y="0"/>
              <a:ext cx="401896" cy="571785"/>
            </a:xfrm>
            <a:custGeom>
              <a:avLst/>
              <a:gdLst/>
              <a:ahLst/>
              <a:cxnLst/>
              <a:rect l="l" t="t" r="r" b="b"/>
              <a:pathLst>
                <a:path w="401896" h="571785">
                  <a:moveTo>
                    <a:pt x="65956" y="0"/>
                  </a:moveTo>
                  <a:lnTo>
                    <a:pt x="335940" y="0"/>
                  </a:lnTo>
                  <a:cubicBezTo>
                    <a:pt x="353433" y="0"/>
                    <a:pt x="370209" y="6949"/>
                    <a:pt x="382578" y="19318"/>
                  </a:cubicBezTo>
                  <a:cubicBezTo>
                    <a:pt x="394947" y="31687"/>
                    <a:pt x="401896" y="48463"/>
                    <a:pt x="401896" y="65956"/>
                  </a:cubicBezTo>
                  <a:lnTo>
                    <a:pt x="401896" y="505829"/>
                  </a:lnTo>
                  <a:cubicBezTo>
                    <a:pt x="401896" y="523322"/>
                    <a:pt x="394947" y="540098"/>
                    <a:pt x="382578" y="552467"/>
                  </a:cubicBezTo>
                  <a:cubicBezTo>
                    <a:pt x="370209" y="564836"/>
                    <a:pt x="353433" y="571785"/>
                    <a:pt x="335940" y="571785"/>
                  </a:cubicBezTo>
                  <a:lnTo>
                    <a:pt x="65956" y="571785"/>
                  </a:lnTo>
                  <a:cubicBezTo>
                    <a:pt x="29529" y="571785"/>
                    <a:pt x="0" y="542255"/>
                    <a:pt x="0" y="505829"/>
                  </a:cubicBezTo>
                  <a:lnTo>
                    <a:pt x="0" y="65956"/>
                  </a:lnTo>
                  <a:cubicBezTo>
                    <a:pt x="0" y="29529"/>
                    <a:pt x="29529" y="0"/>
                    <a:pt x="659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2CB1F8">
                      <a:alpha val="100000"/>
                    </a:srgbClr>
                  </a:gs>
                  <a:gs pos="100000">
                    <a:srgbClr val="6A76F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TextBox 37">
              <a:extLst>
                <a:ext uri="{FF2B5EF4-FFF2-40B4-BE49-F238E27FC236}">
                  <a16:creationId xmlns:a16="http://schemas.microsoft.com/office/drawing/2014/main" id="{574087F4-862E-7718-E8A2-D83D957A3036}"/>
                </a:ext>
              </a:extLst>
            </p:cNvPr>
            <p:cNvSpPr txBox="1"/>
            <p:nvPr/>
          </p:nvSpPr>
          <p:spPr>
            <a:xfrm>
              <a:off x="0" y="-47625"/>
              <a:ext cx="401896" cy="619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1" name="Freeform 38">
            <a:extLst>
              <a:ext uri="{FF2B5EF4-FFF2-40B4-BE49-F238E27FC236}">
                <a16:creationId xmlns:a16="http://schemas.microsoft.com/office/drawing/2014/main" id="{DF135515-B9D0-1AB9-6BE6-9D3846AAD6A4}"/>
              </a:ext>
            </a:extLst>
          </p:cNvPr>
          <p:cNvSpPr/>
          <p:nvPr/>
        </p:nvSpPr>
        <p:spPr>
          <a:xfrm>
            <a:off x="5985151" y="7258799"/>
            <a:ext cx="437158" cy="565900"/>
          </a:xfrm>
          <a:custGeom>
            <a:avLst/>
            <a:gdLst/>
            <a:ahLst/>
            <a:cxnLst/>
            <a:rect l="l" t="t" r="r" b="b"/>
            <a:pathLst>
              <a:path w="437158" h="565900">
                <a:moveTo>
                  <a:pt x="0" y="0"/>
                </a:moveTo>
                <a:lnTo>
                  <a:pt x="437158" y="0"/>
                </a:lnTo>
                <a:lnTo>
                  <a:pt x="437158" y="565900"/>
                </a:lnTo>
                <a:lnTo>
                  <a:pt x="0" y="5659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2" name="TextBox 39">
            <a:extLst>
              <a:ext uri="{FF2B5EF4-FFF2-40B4-BE49-F238E27FC236}">
                <a16:creationId xmlns:a16="http://schemas.microsoft.com/office/drawing/2014/main" id="{DE5CC6FC-8B18-6053-B65E-A5DA1910489F}"/>
              </a:ext>
            </a:extLst>
          </p:cNvPr>
          <p:cNvSpPr txBox="1"/>
          <p:nvPr/>
        </p:nvSpPr>
        <p:spPr>
          <a:xfrm>
            <a:off x="5505419" y="7863956"/>
            <a:ext cx="1480336" cy="669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59D49"/>
                </a:solidFill>
                <a:latin typeface="Montserrat Bold"/>
              </a:rPr>
              <a:t>100+</a:t>
            </a:r>
          </a:p>
        </p:txBody>
      </p:sp>
      <p:sp>
        <p:nvSpPr>
          <p:cNvPr id="73" name="TextBox 40">
            <a:extLst>
              <a:ext uri="{FF2B5EF4-FFF2-40B4-BE49-F238E27FC236}">
                <a16:creationId xmlns:a16="http://schemas.microsoft.com/office/drawing/2014/main" id="{4871A5AC-0BC8-83FD-AABE-1F7C81591AE9}"/>
              </a:ext>
            </a:extLst>
          </p:cNvPr>
          <p:cNvSpPr txBox="1"/>
          <p:nvPr/>
        </p:nvSpPr>
        <p:spPr>
          <a:xfrm>
            <a:off x="5440756" y="8611057"/>
            <a:ext cx="1516423" cy="266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B0D17"/>
                </a:solidFill>
                <a:latin typeface="Montserrat"/>
              </a:rPr>
              <a:t>Employees</a:t>
            </a:r>
          </a:p>
        </p:txBody>
      </p:sp>
      <p:grpSp>
        <p:nvGrpSpPr>
          <p:cNvPr id="74" name="Group 41">
            <a:extLst>
              <a:ext uri="{FF2B5EF4-FFF2-40B4-BE49-F238E27FC236}">
                <a16:creationId xmlns:a16="http://schemas.microsoft.com/office/drawing/2014/main" id="{C2BEF579-9E4F-81DE-0030-B449069B48BA}"/>
              </a:ext>
            </a:extLst>
          </p:cNvPr>
          <p:cNvGrpSpPr/>
          <p:nvPr/>
        </p:nvGrpSpPr>
        <p:grpSpPr>
          <a:xfrm>
            <a:off x="3257582" y="7098058"/>
            <a:ext cx="1525948" cy="2170996"/>
            <a:chOff x="0" y="0"/>
            <a:chExt cx="401896" cy="571785"/>
          </a:xfrm>
        </p:grpSpPr>
        <p:sp>
          <p:nvSpPr>
            <p:cNvPr id="75" name="Freeform 42">
              <a:extLst>
                <a:ext uri="{FF2B5EF4-FFF2-40B4-BE49-F238E27FC236}">
                  <a16:creationId xmlns:a16="http://schemas.microsoft.com/office/drawing/2014/main" id="{9771416C-FE05-26CD-E946-3C3884ECB927}"/>
                </a:ext>
              </a:extLst>
            </p:cNvPr>
            <p:cNvSpPr/>
            <p:nvPr/>
          </p:nvSpPr>
          <p:spPr>
            <a:xfrm>
              <a:off x="0" y="0"/>
              <a:ext cx="401896" cy="571785"/>
            </a:xfrm>
            <a:custGeom>
              <a:avLst/>
              <a:gdLst/>
              <a:ahLst/>
              <a:cxnLst/>
              <a:rect l="l" t="t" r="r" b="b"/>
              <a:pathLst>
                <a:path w="401896" h="571785">
                  <a:moveTo>
                    <a:pt x="65956" y="0"/>
                  </a:moveTo>
                  <a:lnTo>
                    <a:pt x="335940" y="0"/>
                  </a:lnTo>
                  <a:cubicBezTo>
                    <a:pt x="353433" y="0"/>
                    <a:pt x="370209" y="6949"/>
                    <a:pt x="382578" y="19318"/>
                  </a:cubicBezTo>
                  <a:cubicBezTo>
                    <a:pt x="394947" y="31687"/>
                    <a:pt x="401896" y="48463"/>
                    <a:pt x="401896" y="65956"/>
                  </a:cubicBezTo>
                  <a:lnTo>
                    <a:pt x="401896" y="505829"/>
                  </a:lnTo>
                  <a:cubicBezTo>
                    <a:pt x="401896" y="523322"/>
                    <a:pt x="394947" y="540098"/>
                    <a:pt x="382578" y="552467"/>
                  </a:cubicBezTo>
                  <a:cubicBezTo>
                    <a:pt x="370209" y="564836"/>
                    <a:pt x="353433" y="571785"/>
                    <a:pt x="335940" y="571785"/>
                  </a:cubicBezTo>
                  <a:lnTo>
                    <a:pt x="65956" y="571785"/>
                  </a:lnTo>
                  <a:cubicBezTo>
                    <a:pt x="29529" y="571785"/>
                    <a:pt x="0" y="542255"/>
                    <a:pt x="0" y="505829"/>
                  </a:cubicBezTo>
                  <a:lnTo>
                    <a:pt x="0" y="65956"/>
                  </a:lnTo>
                  <a:cubicBezTo>
                    <a:pt x="0" y="29529"/>
                    <a:pt x="29529" y="0"/>
                    <a:pt x="659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2CB1F8">
                      <a:alpha val="100000"/>
                    </a:srgbClr>
                  </a:gs>
                  <a:gs pos="100000">
                    <a:srgbClr val="6A76F4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TextBox 43">
              <a:extLst>
                <a:ext uri="{FF2B5EF4-FFF2-40B4-BE49-F238E27FC236}">
                  <a16:creationId xmlns:a16="http://schemas.microsoft.com/office/drawing/2014/main" id="{83F2B5C9-7755-7445-B974-7C8E5653A494}"/>
                </a:ext>
              </a:extLst>
            </p:cNvPr>
            <p:cNvSpPr txBox="1"/>
            <p:nvPr/>
          </p:nvSpPr>
          <p:spPr>
            <a:xfrm>
              <a:off x="0" y="-47625"/>
              <a:ext cx="401896" cy="6194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7" name="Freeform 44">
            <a:extLst>
              <a:ext uri="{FF2B5EF4-FFF2-40B4-BE49-F238E27FC236}">
                <a16:creationId xmlns:a16="http://schemas.microsoft.com/office/drawing/2014/main" id="{C0990DDF-E0A0-F594-67E9-0B98D8C41F00}"/>
              </a:ext>
            </a:extLst>
          </p:cNvPr>
          <p:cNvSpPr/>
          <p:nvPr/>
        </p:nvSpPr>
        <p:spPr>
          <a:xfrm>
            <a:off x="3633338" y="7310846"/>
            <a:ext cx="635843" cy="565900"/>
          </a:xfrm>
          <a:custGeom>
            <a:avLst/>
            <a:gdLst/>
            <a:ahLst/>
            <a:cxnLst/>
            <a:rect l="l" t="t" r="r" b="b"/>
            <a:pathLst>
              <a:path w="635843" h="565900">
                <a:moveTo>
                  <a:pt x="0" y="0"/>
                </a:moveTo>
                <a:lnTo>
                  <a:pt x="635843" y="0"/>
                </a:lnTo>
                <a:lnTo>
                  <a:pt x="635843" y="565901"/>
                </a:lnTo>
                <a:lnTo>
                  <a:pt x="0" y="5659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8" name="TextBox 45">
            <a:extLst>
              <a:ext uri="{FF2B5EF4-FFF2-40B4-BE49-F238E27FC236}">
                <a16:creationId xmlns:a16="http://schemas.microsoft.com/office/drawing/2014/main" id="{B539B830-DF7B-F41F-31E5-7628DA0D8AD0}"/>
              </a:ext>
            </a:extLst>
          </p:cNvPr>
          <p:cNvSpPr txBox="1"/>
          <p:nvPr/>
        </p:nvSpPr>
        <p:spPr>
          <a:xfrm>
            <a:off x="3482104" y="7916004"/>
            <a:ext cx="961149" cy="669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259D49"/>
                </a:solidFill>
                <a:latin typeface="Montserrat Bold"/>
              </a:rPr>
              <a:t>14+</a:t>
            </a:r>
          </a:p>
        </p:txBody>
      </p:sp>
      <p:sp>
        <p:nvSpPr>
          <p:cNvPr id="79" name="TextBox 46">
            <a:extLst>
              <a:ext uri="{FF2B5EF4-FFF2-40B4-BE49-F238E27FC236}">
                <a16:creationId xmlns:a16="http://schemas.microsoft.com/office/drawing/2014/main" id="{C4B5A8C7-FAD4-B502-A34C-9395202AD3ED}"/>
              </a:ext>
            </a:extLst>
          </p:cNvPr>
          <p:cNvSpPr txBox="1"/>
          <p:nvPr/>
        </p:nvSpPr>
        <p:spPr>
          <a:xfrm>
            <a:off x="3257582" y="8600007"/>
            <a:ext cx="1525948" cy="533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B0D17"/>
                </a:solidFill>
                <a:latin typeface="Montserrat"/>
              </a:rPr>
              <a:t>Years Experience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62631-ACFC-8558-E873-E6A0A088C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B32F3-4031-6740-A28B-13D4830B2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94" y="174844"/>
            <a:ext cx="13676126" cy="1143000"/>
          </a:xfrm>
        </p:spPr>
        <p:txBody>
          <a:bodyPr>
            <a:normAutofit/>
          </a:bodyPr>
          <a:lstStyle/>
          <a:p>
            <a:r>
              <a:rPr lang="en-US" b="1" dirty="0">
                <a:latin typeface="Calibri (Headings)"/>
              </a:rPr>
              <a:t>Demo: Chi </a:t>
            </a:r>
            <a:r>
              <a:rPr lang="en-US" b="1" dirty="0" err="1">
                <a:latin typeface="Calibri (Headings)"/>
              </a:rPr>
              <a:t>tiết</a:t>
            </a:r>
            <a:r>
              <a:rPr lang="en-US" b="1" dirty="0">
                <a:latin typeface="Calibri (Headings)"/>
              </a:rPr>
              <a:t> Vấn </a:t>
            </a:r>
            <a:r>
              <a:rPr lang="en-US" b="1" dirty="0" err="1">
                <a:latin typeface="Calibri (Headings)"/>
              </a:rPr>
              <a:t>Đề</a:t>
            </a:r>
            <a:endParaRPr lang="en-US" b="1" dirty="0">
              <a:latin typeface="Calibri (Headings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A4FE7A-478E-6927-D16D-D26020D8B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94" y="1629919"/>
            <a:ext cx="16459200" cy="814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29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CD5C9-CF9E-0460-A85D-E5EE13A70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A10A6-133B-30AA-536E-A78F22698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94" y="174844"/>
            <a:ext cx="13676126" cy="1143000"/>
          </a:xfrm>
        </p:spPr>
        <p:txBody>
          <a:bodyPr>
            <a:normAutofit/>
          </a:bodyPr>
          <a:lstStyle/>
          <a:p>
            <a:r>
              <a:rPr lang="en-US" b="1" dirty="0">
                <a:latin typeface="Calibri (Headings)"/>
              </a:rPr>
              <a:t>Demo:  </a:t>
            </a:r>
            <a:r>
              <a:rPr lang="en-US" b="1" dirty="0"/>
              <a:t>Các </a:t>
            </a:r>
            <a:r>
              <a:rPr lang="en-US" b="1" dirty="0" err="1"/>
              <a:t>Điểm</a:t>
            </a:r>
            <a:r>
              <a:rPr lang="en-US" b="1" dirty="0"/>
              <a:t> Bảo </a:t>
            </a:r>
            <a:r>
              <a:rPr lang="en-US" b="1" dirty="0" err="1"/>
              <a:t>Mật</a:t>
            </a:r>
            <a:r>
              <a:rPr lang="en-US" b="1" dirty="0"/>
              <a:t> Cần Xem </a:t>
            </a:r>
            <a:r>
              <a:rPr lang="en-US" b="1" dirty="0" err="1"/>
              <a:t>Xét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4F40D3-7247-DDFC-9C7F-C511BCB5F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94" y="1606311"/>
            <a:ext cx="16459200" cy="82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87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EBBE2-0B05-8742-853B-6473AB091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Chi </a:t>
            </a:r>
            <a:r>
              <a:rPr lang="en-US" b="1" dirty="0" err="1"/>
              <a:t>Phí</a:t>
            </a:r>
            <a:r>
              <a:rPr lang="en-US" b="1"/>
              <a:t> và Báo </a:t>
            </a:r>
            <a:r>
              <a:rPr lang="en-US" b="1" dirty="0" err="1"/>
              <a:t>Giá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CBE41B-B954-BD73-B029-B64FF8FD3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704" y="1596980"/>
            <a:ext cx="12043032" cy="85559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7F11CE-7D78-DA5E-56D5-73699F17A482}"/>
              </a:ext>
            </a:extLst>
          </p:cNvPr>
          <p:cNvSpPr txBox="1"/>
          <p:nvPr/>
        </p:nvSpPr>
        <p:spPr>
          <a:xfrm>
            <a:off x="11940220" y="9881092"/>
            <a:ext cx="6254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linkClick r:id="rId3"/>
              </a:rPr>
              <a:t>https://www.sonarsource.com/plans-and-pricing/sonarcloud</a:t>
            </a:r>
            <a:r>
              <a:rPr lang="en-US" b="1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1AFD2B-D678-75D8-66FF-976D6F9E5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94" y="1644138"/>
            <a:ext cx="53911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51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96453-BBAF-6DE9-AB2D-D95C3769E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F478F-578E-A275-D2E1-13FED01A2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Kết </a:t>
            </a:r>
            <a:r>
              <a:rPr lang="en-US" b="1" dirty="0" err="1"/>
              <a:t>Luận</a:t>
            </a:r>
            <a:r>
              <a:rPr lang="en-US" b="1" dirty="0"/>
              <a:t> và Q&amp;A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17C221-4BD9-B75C-9746-FDF6A6B6CEB6}"/>
              </a:ext>
            </a:extLst>
          </p:cNvPr>
          <p:cNvSpPr txBox="1"/>
          <p:nvPr/>
        </p:nvSpPr>
        <p:spPr>
          <a:xfrm>
            <a:off x="466594" y="1632871"/>
            <a:ext cx="17467838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Calibri (Body)"/>
              </a:rPr>
              <a:t>📌 </a:t>
            </a:r>
            <a:r>
              <a:rPr lang="vi-VN" b="1" dirty="0">
                <a:latin typeface="Calibri (Body)"/>
              </a:rPr>
              <a:t>Kết Luận</a:t>
            </a:r>
            <a:endParaRPr lang="en-US" b="1" dirty="0">
              <a:latin typeface="Calibri (Body)"/>
            </a:endParaRPr>
          </a:p>
          <a:p>
            <a:endParaRPr lang="vi-VN" b="1" dirty="0">
              <a:latin typeface="Calibri (Body)"/>
            </a:endParaRPr>
          </a:p>
          <a:p>
            <a:r>
              <a:rPr lang="vi-VN" dirty="0">
                <a:latin typeface="Calibri (Body)"/>
              </a:rPr>
              <a:t>SonarCloud là </a:t>
            </a:r>
            <a:r>
              <a:rPr lang="vi-VN" b="1" dirty="0">
                <a:latin typeface="Calibri (Body)"/>
              </a:rPr>
              <a:t>một công cụ quan trọng trong DevSecOps</a:t>
            </a:r>
            <a:r>
              <a:rPr lang="vi-VN" dirty="0">
                <a:latin typeface="Calibri (Body)"/>
              </a:rPr>
              <a:t>, giúp </a:t>
            </a:r>
            <a:r>
              <a:rPr lang="vi-VN" b="1" dirty="0">
                <a:latin typeface="Calibri (Body)"/>
              </a:rPr>
              <a:t>kiểm tra chất lượng code, phát hiện lỗi bảo mật &amp; tối ưu hóa mã nguồn</a:t>
            </a:r>
            <a:r>
              <a:rPr lang="vi-VN" dirty="0">
                <a:latin typeface="Calibri (Body)"/>
              </a:rPr>
              <a:t>.</a:t>
            </a:r>
            <a:endParaRPr lang="en-US" dirty="0">
              <a:latin typeface="Calibri (Body)"/>
            </a:endParaRPr>
          </a:p>
          <a:p>
            <a:endParaRPr lang="vi-VN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✅ </a:t>
            </a:r>
            <a:r>
              <a:rPr lang="vi-VN" b="1" dirty="0">
                <a:latin typeface="Calibri (Body)"/>
              </a:rPr>
              <a:t>Tích hợp vào CI/CD</a:t>
            </a:r>
            <a:r>
              <a:rPr lang="vi-VN" dirty="0">
                <a:latin typeface="Calibri (Body)"/>
              </a:rPr>
              <a:t> để quét code </a:t>
            </a:r>
            <a:r>
              <a:rPr lang="vi-VN" b="1" dirty="0">
                <a:latin typeface="Calibri (Body)"/>
              </a:rPr>
              <a:t>tự động mỗi lần push hoặc mở PR</a:t>
            </a:r>
            <a:r>
              <a:rPr lang="vi-VN" dirty="0">
                <a:latin typeface="Calibri (Body)"/>
              </a:rPr>
              <a:t>.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✅ </a:t>
            </a:r>
            <a:r>
              <a:rPr lang="vi-VN" b="1" dirty="0">
                <a:latin typeface="Calibri (Body)"/>
              </a:rPr>
              <a:t>Phát hiện lỗi sớm</a:t>
            </a:r>
            <a:r>
              <a:rPr lang="vi-VN" dirty="0">
                <a:latin typeface="Calibri (Body)"/>
              </a:rPr>
              <a:t> (Bug, Vulnerability, Code Smell) trước khi triển khai.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✅ </a:t>
            </a:r>
            <a:r>
              <a:rPr lang="vi-VN" b="1" dirty="0">
                <a:latin typeface="Calibri (Body)"/>
              </a:rPr>
              <a:t>Quality Gate </a:t>
            </a:r>
            <a:r>
              <a:rPr lang="en-US" b="1" dirty="0">
                <a:latin typeface="Calibri (Body)"/>
              </a:rPr>
              <a:t>🚦</a:t>
            </a:r>
            <a:r>
              <a:rPr lang="en-US" dirty="0">
                <a:latin typeface="Calibri (Body)"/>
              </a:rPr>
              <a:t> </a:t>
            </a:r>
            <a:r>
              <a:rPr lang="vi-VN" dirty="0">
                <a:latin typeface="Calibri (Body)"/>
              </a:rPr>
              <a:t>giúp </a:t>
            </a:r>
            <a:r>
              <a:rPr lang="vi-VN" b="1" dirty="0">
                <a:latin typeface="Calibri (Body)"/>
              </a:rPr>
              <a:t>chặn merge code kém chất lượng</a:t>
            </a:r>
            <a:r>
              <a:rPr lang="vi-VN" dirty="0">
                <a:latin typeface="Calibri (Body)"/>
              </a:rPr>
              <a:t>.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✅ </a:t>
            </a:r>
            <a:r>
              <a:rPr lang="vi-VN" b="1" dirty="0">
                <a:latin typeface="Calibri (Body)"/>
              </a:rPr>
              <a:t>Hỗ trợ bảo mật</a:t>
            </a:r>
            <a:r>
              <a:rPr lang="vi-VN" dirty="0">
                <a:latin typeface="Calibri (Body)"/>
              </a:rPr>
              <a:t> theo tiêu chuẩn </a:t>
            </a:r>
            <a:r>
              <a:rPr lang="vi-VN" b="1" dirty="0">
                <a:latin typeface="Calibri (Body)"/>
              </a:rPr>
              <a:t>OWASP Top 10, CWE, SANS</a:t>
            </a:r>
            <a:r>
              <a:rPr lang="vi-VN" dirty="0">
                <a:latin typeface="Calibri (Body)"/>
              </a:rPr>
              <a:t>.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✅ </a:t>
            </a:r>
            <a:r>
              <a:rPr lang="vi-VN" b="1" dirty="0">
                <a:latin typeface="Calibri (Body)"/>
              </a:rPr>
              <a:t>Giúp team DevOps &amp; Security tiết kiệm thời gian &amp; tăng tốc phát triển phần mềm</a:t>
            </a:r>
            <a:r>
              <a:rPr lang="vi-VN" dirty="0">
                <a:latin typeface="Calibri (Body)"/>
              </a:rPr>
              <a:t>.</a:t>
            </a:r>
            <a:endParaRPr lang="en-US" dirty="0">
              <a:latin typeface="Calibri (Body)"/>
            </a:endParaRPr>
          </a:p>
          <a:p>
            <a:endParaRPr lang="vi-VN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📢 </a:t>
            </a:r>
            <a:r>
              <a:rPr lang="vi-VN" b="1" dirty="0">
                <a:latin typeface="Calibri (Body)"/>
              </a:rPr>
              <a:t>Tóm lại:</a:t>
            </a:r>
            <a:r>
              <a:rPr lang="vi-VN" dirty="0">
                <a:latin typeface="Calibri (Body)"/>
              </a:rPr>
              <a:t> </a:t>
            </a:r>
            <a:r>
              <a:rPr lang="vi-VN" b="1" dirty="0">
                <a:latin typeface="Calibri (Body)"/>
              </a:rPr>
              <a:t>SonarCloud không chỉ là một công cụ quét mã nguồn mà còn là một phần quan trọng của DevSecOps, giúp đảm bảo bảo mật &amp; hiệu suất phần mềm ngay từ giai đoạn phát triển.</a:t>
            </a:r>
            <a:r>
              <a:rPr lang="vi-VN" dirty="0">
                <a:latin typeface="Calibri (Body)"/>
              </a:rPr>
              <a:t> </a:t>
            </a:r>
            <a:r>
              <a:rPr lang="en-US" dirty="0">
                <a:latin typeface="Calibri (Body)"/>
              </a:rPr>
              <a:t>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92FBD4-1DA9-E05B-CC42-4C45BB684923}"/>
              </a:ext>
            </a:extLst>
          </p:cNvPr>
          <p:cNvSpPr txBox="1"/>
          <p:nvPr/>
        </p:nvSpPr>
        <p:spPr>
          <a:xfrm>
            <a:off x="454403" y="5245715"/>
            <a:ext cx="17467837" cy="42473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b="1" dirty="0">
              <a:latin typeface="Calibri (Body)"/>
            </a:endParaRPr>
          </a:p>
          <a:p>
            <a:endParaRPr lang="en-US" b="1" dirty="0">
              <a:latin typeface="Calibri (Body)"/>
            </a:endParaRPr>
          </a:p>
          <a:p>
            <a:endParaRPr lang="en-US" b="1" dirty="0">
              <a:latin typeface="Calibri (Body)"/>
            </a:endParaRPr>
          </a:p>
          <a:p>
            <a:endParaRPr lang="en-US" b="1" dirty="0">
              <a:latin typeface="Calibri (Body)"/>
            </a:endParaRPr>
          </a:p>
          <a:p>
            <a:endParaRPr lang="en-US" b="1" dirty="0">
              <a:latin typeface="Calibri (Body)"/>
            </a:endParaRPr>
          </a:p>
          <a:p>
            <a:endParaRPr lang="en-US" b="1" dirty="0">
              <a:latin typeface="Calibri (Body)"/>
            </a:endParaRPr>
          </a:p>
          <a:p>
            <a:endParaRPr lang="en-US" b="1" dirty="0">
              <a:latin typeface="Calibri (Body)"/>
            </a:endParaRPr>
          </a:p>
          <a:p>
            <a:endParaRPr lang="en-US" b="1" dirty="0">
              <a:latin typeface="Calibri (Body)"/>
            </a:endParaRPr>
          </a:p>
          <a:p>
            <a:endParaRPr lang="en-US" b="1" dirty="0">
              <a:latin typeface="Calibri (Body)"/>
            </a:endParaRPr>
          </a:p>
          <a:p>
            <a:endParaRPr lang="en-US" b="1" dirty="0">
              <a:latin typeface="Calibri (Body)"/>
            </a:endParaRPr>
          </a:p>
          <a:p>
            <a:endParaRPr lang="en-US" b="1" dirty="0">
              <a:latin typeface="Calibri (Body)"/>
            </a:endParaRPr>
          </a:p>
          <a:p>
            <a:endParaRPr lang="en-US" b="1" dirty="0">
              <a:latin typeface="Calibri (Body)"/>
            </a:endParaRPr>
          </a:p>
          <a:p>
            <a:endParaRPr lang="en-US" b="1" dirty="0">
              <a:latin typeface="Calibri (Body)"/>
            </a:endParaRPr>
          </a:p>
          <a:p>
            <a:endParaRPr lang="en-US" b="1" dirty="0">
              <a:latin typeface="Calibri (Body)"/>
            </a:endParaRPr>
          </a:p>
          <a:p>
            <a:endParaRPr lang="en-US" b="1" dirty="0">
              <a:latin typeface="Calibri (Body)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68AB40-DB92-2AC3-1897-E9F216C14621}"/>
              </a:ext>
            </a:extLst>
          </p:cNvPr>
          <p:cNvSpPr txBox="1"/>
          <p:nvPr/>
        </p:nvSpPr>
        <p:spPr>
          <a:xfrm>
            <a:off x="454403" y="5270099"/>
            <a:ext cx="8686800" cy="4247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Calibri (Body)"/>
              </a:rPr>
              <a:t>💬 </a:t>
            </a:r>
            <a:r>
              <a:rPr lang="vi-VN" b="1" dirty="0">
                <a:latin typeface="Calibri (Body)"/>
              </a:rPr>
              <a:t>Q&amp;A - Các Câu Hỏi Thường Gặp</a:t>
            </a:r>
            <a:endParaRPr lang="en-US" b="1" dirty="0">
              <a:latin typeface="Calibri (Body)"/>
            </a:endParaRPr>
          </a:p>
          <a:p>
            <a:endParaRPr lang="vi-VN" b="1" dirty="0">
              <a:latin typeface="Calibri (Body)"/>
            </a:endParaRPr>
          </a:p>
          <a:p>
            <a:r>
              <a:rPr lang="en-US" b="1" dirty="0">
                <a:latin typeface="Calibri (Body)"/>
              </a:rPr>
              <a:t>❓ 1. </a:t>
            </a:r>
            <a:r>
              <a:rPr lang="vi-VN" b="1" dirty="0">
                <a:latin typeface="Calibri (Body)"/>
              </a:rPr>
              <a:t>SonarCloud có miễn phí không?</a:t>
            </a:r>
            <a:endParaRPr lang="en-US" b="1" dirty="0">
              <a:latin typeface="Calibri (Body)"/>
            </a:endParaRPr>
          </a:p>
          <a:p>
            <a:endParaRPr lang="vi-VN" b="1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✅ </a:t>
            </a:r>
            <a:r>
              <a:rPr lang="vi-VN" dirty="0">
                <a:latin typeface="Calibri (Body)"/>
              </a:rPr>
              <a:t>Có! </a:t>
            </a:r>
            <a:r>
              <a:rPr lang="vi-VN" b="1" dirty="0">
                <a:latin typeface="Calibri (Body)"/>
              </a:rPr>
              <a:t>SonarCloud miễn phí</a:t>
            </a:r>
            <a:r>
              <a:rPr lang="vi-VN" dirty="0">
                <a:latin typeface="Calibri (Body)"/>
              </a:rPr>
              <a:t> cho các </a:t>
            </a:r>
            <a:r>
              <a:rPr lang="vi-VN" b="1" dirty="0">
                <a:latin typeface="Calibri (Body)"/>
              </a:rPr>
              <a:t>dự án mã nguồn mở (public projects)</a:t>
            </a:r>
            <a:r>
              <a:rPr lang="vi-VN" dirty="0">
                <a:latin typeface="Calibri (Body)"/>
              </a:rPr>
              <a:t>.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❌ </a:t>
            </a:r>
            <a:r>
              <a:rPr lang="vi-VN" dirty="0">
                <a:latin typeface="Calibri (Body)"/>
              </a:rPr>
              <a:t>Với các dự án </a:t>
            </a:r>
            <a:r>
              <a:rPr lang="vi-VN" b="1" dirty="0">
                <a:latin typeface="Calibri (Body)"/>
              </a:rPr>
              <a:t>private</a:t>
            </a:r>
            <a:r>
              <a:rPr lang="vi-VN" dirty="0">
                <a:latin typeface="Calibri (Body)"/>
              </a:rPr>
              <a:t>, cần đăng ký </a:t>
            </a:r>
            <a:r>
              <a:rPr lang="vi-VN" b="1" dirty="0">
                <a:latin typeface="Calibri (Body)"/>
              </a:rPr>
              <a:t>gói trả phí</a:t>
            </a:r>
            <a:r>
              <a:rPr lang="vi-VN" dirty="0">
                <a:latin typeface="Calibri (Body)"/>
              </a:rPr>
              <a:t> theo số </a:t>
            </a:r>
            <a:r>
              <a:rPr lang="vi-VN" b="1" dirty="0">
                <a:latin typeface="Calibri (Body)"/>
              </a:rPr>
              <a:t>Lines of Code (LoC)</a:t>
            </a:r>
            <a:r>
              <a:rPr lang="vi-VN" dirty="0">
                <a:latin typeface="Calibri (Body)"/>
              </a:rPr>
              <a:t>.</a:t>
            </a:r>
          </a:p>
          <a:p>
            <a:endParaRPr lang="en-US" b="1" dirty="0">
              <a:latin typeface="Calibri (Body)"/>
            </a:endParaRPr>
          </a:p>
          <a:p>
            <a:r>
              <a:rPr lang="en-US" b="1" dirty="0">
                <a:latin typeface="Calibri (Body)"/>
              </a:rPr>
              <a:t>❓ 3. </a:t>
            </a:r>
            <a:r>
              <a:rPr lang="vi-VN" b="1" dirty="0">
                <a:latin typeface="Calibri (Body)"/>
              </a:rPr>
              <a:t>Làm sao để tối ưu Quality Gate trong SonarCloud?</a:t>
            </a:r>
            <a:endParaRPr lang="en-US" b="1" dirty="0">
              <a:latin typeface="Calibri (Body)"/>
            </a:endParaRPr>
          </a:p>
          <a:p>
            <a:endParaRPr lang="vi-VN" b="1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📌 </a:t>
            </a:r>
            <a:r>
              <a:rPr lang="vi-VN" dirty="0">
                <a:latin typeface="Calibri (Body)"/>
              </a:rPr>
              <a:t>Mặc định Quality Gate kiểm tra: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✅ </a:t>
            </a:r>
            <a:r>
              <a:rPr lang="vi-VN" b="1" dirty="0">
                <a:latin typeface="Calibri (Body)"/>
              </a:rPr>
              <a:t>Code Coverage ≥ 80%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✅ </a:t>
            </a:r>
            <a:r>
              <a:rPr lang="vi-VN" b="1" dirty="0">
                <a:latin typeface="Calibri (Body)"/>
              </a:rPr>
              <a:t>Không có lỗi Blocker &amp; Critical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✅ </a:t>
            </a:r>
            <a:r>
              <a:rPr lang="vi-VN" b="1" dirty="0">
                <a:latin typeface="Calibri (Body)"/>
              </a:rPr>
              <a:t>Technical Debt &lt; 5% tổng thời gian phát triển</a:t>
            </a:r>
            <a:endParaRPr lang="en-US" b="1" dirty="0">
              <a:latin typeface="Calibri (Body)"/>
            </a:endParaRPr>
          </a:p>
          <a:p>
            <a:endParaRPr lang="vi-VN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💡 </a:t>
            </a:r>
            <a:r>
              <a:rPr lang="vi-VN" b="1" dirty="0">
                <a:latin typeface="Calibri (Body)"/>
              </a:rPr>
              <a:t>Bạn có thể tùy chỉnh trong SonarCloud Dashboard!</a:t>
            </a:r>
            <a:r>
              <a:rPr lang="vi-VN" dirty="0">
                <a:latin typeface="Calibri (Body)"/>
              </a:rPr>
              <a:t> </a:t>
            </a:r>
            <a:r>
              <a:rPr lang="en-US" dirty="0">
                <a:latin typeface="Calibri (Body)"/>
              </a:rPr>
              <a:t>🚀</a:t>
            </a:r>
            <a:endParaRPr lang="en-US" b="1" dirty="0">
              <a:latin typeface="Calibri (Body)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30A6B4-04DC-232E-D5F4-AF5161E3C8EA}"/>
              </a:ext>
            </a:extLst>
          </p:cNvPr>
          <p:cNvSpPr txBox="1"/>
          <p:nvPr/>
        </p:nvSpPr>
        <p:spPr>
          <a:xfrm>
            <a:off x="9382246" y="5270099"/>
            <a:ext cx="8549390" cy="42473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b="1" dirty="0">
              <a:latin typeface="Calibri (Body)"/>
            </a:endParaRPr>
          </a:p>
          <a:p>
            <a:r>
              <a:rPr lang="en-US" b="1" dirty="0">
                <a:latin typeface="Calibri (Body)"/>
              </a:rPr>
              <a:t>❓ 2. </a:t>
            </a:r>
            <a:r>
              <a:rPr lang="vi-VN" b="1" dirty="0">
                <a:latin typeface="Calibri (Body)"/>
              </a:rPr>
              <a:t>SonarCloud có hỗ trợ tất cả các ngôn ngữ lập trình không?</a:t>
            </a:r>
            <a:endParaRPr lang="en-US" b="1" dirty="0">
              <a:latin typeface="Calibri (Body)"/>
            </a:endParaRPr>
          </a:p>
          <a:p>
            <a:endParaRPr lang="vi-VN" b="1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✅ </a:t>
            </a:r>
            <a:r>
              <a:rPr lang="vi-VN" dirty="0">
                <a:latin typeface="Calibri (Body)"/>
              </a:rPr>
              <a:t>SonarCloud hỗ trợ hơn </a:t>
            </a:r>
            <a:r>
              <a:rPr lang="vi-VN" b="1" dirty="0">
                <a:latin typeface="Calibri (Body)"/>
              </a:rPr>
              <a:t>30 ngôn ngữ</a:t>
            </a:r>
            <a:r>
              <a:rPr lang="vi-VN" dirty="0">
                <a:latin typeface="Calibri (Body)"/>
              </a:rPr>
              <a:t>, bao gồm: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🔹 </a:t>
            </a:r>
            <a:r>
              <a:rPr lang="vi-VN" b="1" dirty="0">
                <a:latin typeface="Calibri (Body)"/>
              </a:rPr>
              <a:t>Java, JavaScript, Python, C, C++, C#, TypeScript, Go, PHP, Kotlin, Swift,...</a:t>
            </a:r>
            <a:endParaRPr lang="en-US" b="1" dirty="0">
              <a:latin typeface="Calibri (Body)"/>
            </a:endParaRPr>
          </a:p>
          <a:p>
            <a:endParaRPr lang="en-US" b="1" dirty="0">
              <a:latin typeface="Calibri (Body)"/>
            </a:endParaRPr>
          </a:p>
          <a:p>
            <a:r>
              <a:rPr lang="en-US" b="1" dirty="0">
                <a:latin typeface="Calibri (Body)"/>
              </a:rPr>
              <a:t>❓ 4. </a:t>
            </a:r>
            <a:r>
              <a:rPr lang="vi-VN" b="1" dirty="0">
                <a:latin typeface="Calibri (Body)"/>
              </a:rPr>
              <a:t>Nếu không sử dụng SonarCloud, có rủi ro gì?</a:t>
            </a:r>
            <a:endParaRPr lang="en-US" b="1" dirty="0">
              <a:latin typeface="Calibri (Body)"/>
            </a:endParaRPr>
          </a:p>
          <a:p>
            <a:endParaRPr lang="vi-VN" b="1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❌ </a:t>
            </a:r>
            <a:r>
              <a:rPr lang="vi-VN" b="1" dirty="0">
                <a:latin typeface="Calibri (Body)"/>
              </a:rPr>
              <a:t>Không kiểm soát được lỗi bảo mật</a:t>
            </a:r>
            <a:r>
              <a:rPr lang="vi-VN" dirty="0">
                <a:latin typeface="Calibri (Body)"/>
              </a:rPr>
              <a:t> </a:t>
            </a:r>
            <a:r>
              <a:rPr lang="en-US" dirty="0">
                <a:latin typeface="Calibri (Body)"/>
              </a:rPr>
              <a:t>🔓</a:t>
            </a:r>
            <a:br>
              <a:rPr lang="en-US" dirty="0">
                <a:latin typeface="Calibri (Body)"/>
              </a:rPr>
            </a:br>
            <a:r>
              <a:rPr lang="en-US" dirty="0">
                <a:latin typeface="Calibri (Body)"/>
              </a:rPr>
              <a:t>❌ </a:t>
            </a:r>
            <a:r>
              <a:rPr lang="vi-VN" b="1" dirty="0">
                <a:latin typeface="Calibri (Body)"/>
              </a:rPr>
              <a:t>Code kém chất lượng, khó bảo trì</a:t>
            </a:r>
            <a:r>
              <a:rPr lang="vi-VN" dirty="0">
                <a:latin typeface="Calibri (Body)"/>
              </a:rPr>
              <a:t> </a:t>
            </a:r>
            <a:r>
              <a:rPr lang="en-US" dirty="0">
                <a:latin typeface="Calibri (Body)"/>
              </a:rPr>
              <a:t>🛑</a:t>
            </a:r>
            <a:br>
              <a:rPr lang="en-US" dirty="0">
                <a:latin typeface="Calibri (Body)"/>
              </a:rPr>
            </a:br>
            <a:r>
              <a:rPr lang="en-US" dirty="0">
                <a:latin typeface="Calibri (Body)"/>
              </a:rPr>
              <a:t>❌ </a:t>
            </a:r>
            <a:r>
              <a:rPr lang="vi-VN" b="1" dirty="0">
                <a:latin typeface="Calibri (Body)"/>
              </a:rPr>
              <a:t>CI/CD dễ bị lỗi khi deploy</a:t>
            </a:r>
            <a:r>
              <a:rPr lang="vi-VN" dirty="0">
                <a:latin typeface="Calibri (Body)"/>
              </a:rPr>
              <a:t> ⚠️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❌ </a:t>
            </a:r>
            <a:r>
              <a:rPr lang="vi-VN" b="1" dirty="0">
                <a:latin typeface="Calibri (Body)"/>
              </a:rPr>
              <a:t>Dự án dễ mắc nợ kỹ thuật cao</a:t>
            </a:r>
            <a:r>
              <a:rPr lang="vi-VN" dirty="0">
                <a:latin typeface="Calibri (Body)"/>
              </a:rPr>
              <a:t> </a:t>
            </a:r>
            <a:r>
              <a:rPr lang="en-US" dirty="0">
                <a:latin typeface="Calibri (Body)"/>
              </a:rPr>
              <a:t>📉</a:t>
            </a:r>
          </a:p>
          <a:p>
            <a:endParaRPr lang="en-US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💡 </a:t>
            </a:r>
            <a:r>
              <a:rPr lang="vi-VN" b="1" dirty="0">
                <a:latin typeface="Calibri (Body)"/>
              </a:rPr>
              <a:t>SonarCloud giúp phát hiện lỗi sớm, tiết kiệm thời gian &amp; chi phí phát triển phần mềm!</a:t>
            </a:r>
            <a:endParaRPr lang="vi-VN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543370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156" r="-1017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9311949" cy="10287000"/>
            <a:chOff x="0" y="0"/>
            <a:chExt cx="245253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52530" cy="2709333"/>
            </a:xfrm>
            <a:custGeom>
              <a:avLst/>
              <a:gdLst/>
              <a:ahLst/>
              <a:cxnLst/>
              <a:rect l="l" t="t" r="r" b="b"/>
              <a:pathLst>
                <a:path w="2452530" h="2709333">
                  <a:moveTo>
                    <a:pt x="0" y="0"/>
                  </a:moveTo>
                  <a:lnTo>
                    <a:pt x="2452530" y="0"/>
                  </a:lnTo>
                  <a:lnTo>
                    <a:pt x="24525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45253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83623" y="6602827"/>
            <a:ext cx="1992648" cy="1494486"/>
          </a:xfrm>
          <a:custGeom>
            <a:avLst/>
            <a:gdLst/>
            <a:ahLst/>
            <a:cxnLst/>
            <a:rect l="l" t="t" r="r" b="b"/>
            <a:pathLst>
              <a:path w="1992648" h="1494486">
                <a:moveTo>
                  <a:pt x="0" y="0"/>
                </a:moveTo>
                <a:lnTo>
                  <a:pt x="1992648" y="0"/>
                </a:lnTo>
                <a:lnTo>
                  <a:pt x="1992648" y="1494486"/>
                </a:lnTo>
                <a:lnTo>
                  <a:pt x="0" y="14944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83623" y="4733836"/>
            <a:ext cx="4608424" cy="1582593"/>
          </a:xfrm>
          <a:custGeom>
            <a:avLst/>
            <a:gdLst/>
            <a:ahLst/>
            <a:cxnLst/>
            <a:rect l="l" t="t" r="r" b="b"/>
            <a:pathLst>
              <a:path w="4608424" h="1582593">
                <a:moveTo>
                  <a:pt x="0" y="0"/>
                </a:moveTo>
                <a:lnTo>
                  <a:pt x="4608424" y="0"/>
                </a:lnTo>
                <a:lnTo>
                  <a:pt x="4608424" y="1582592"/>
                </a:lnTo>
                <a:lnTo>
                  <a:pt x="0" y="1582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83623" y="760589"/>
            <a:ext cx="2656372" cy="965715"/>
          </a:xfrm>
          <a:custGeom>
            <a:avLst/>
            <a:gdLst/>
            <a:ahLst/>
            <a:cxnLst/>
            <a:rect l="l" t="t" r="r" b="b"/>
            <a:pathLst>
              <a:path w="2656372" h="965715">
                <a:moveTo>
                  <a:pt x="0" y="0"/>
                </a:moveTo>
                <a:lnTo>
                  <a:pt x="2656372" y="0"/>
                </a:lnTo>
                <a:lnTo>
                  <a:pt x="2656372" y="965715"/>
                </a:lnTo>
                <a:lnTo>
                  <a:pt x="0" y="9657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82" t="-93183" r="-2082" b="-9334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739995" y="6722123"/>
            <a:ext cx="4224367" cy="1255893"/>
          </a:xfrm>
          <a:custGeom>
            <a:avLst/>
            <a:gdLst/>
            <a:ahLst/>
            <a:cxnLst/>
            <a:rect l="l" t="t" r="r" b="b"/>
            <a:pathLst>
              <a:path w="4224367" h="1255893">
                <a:moveTo>
                  <a:pt x="0" y="0"/>
                </a:moveTo>
                <a:lnTo>
                  <a:pt x="4224367" y="0"/>
                </a:lnTo>
                <a:lnTo>
                  <a:pt x="4224367" y="1255893"/>
                </a:lnTo>
                <a:lnTo>
                  <a:pt x="0" y="12558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002301" y="4590637"/>
            <a:ext cx="3141699" cy="1868991"/>
          </a:xfrm>
          <a:custGeom>
            <a:avLst/>
            <a:gdLst/>
            <a:ahLst/>
            <a:cxnLst/>
            <a:rect l="l" t="t" r="r" b="b"/>
            <a:pathLst>
              <a:path w="3141699" h="1868991">
                <a:moveTo>
                  <a:pt x="0" y="0"/>
                </a:moveTo>
                <a:lnTo>
                  <a:pt x="3141699" y="0"/>
                </a:lnTo>
                <a:lnTo>
                  <a:pt x="3141699" y="1868991"/>
                </a:lnTo>
                <a:lnTo>
                  <a:pt x="0" y="18689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405" t="-29109" r="-35763" b="-3044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83623" y="8163988"/>
            <a:ext cx="5135710" cy="1478254"/>
          </a:xfrm>
          <a:custGeom>
            <a:avLst/>
            <a:gdLst/>
            <a:ahLst/>
            <a:cxnLst/>
            <a:rect l="l" t="t" r="r" b="b"/>
            <a:pathLst>
              <a:path w="5135710" h="1478254">
                <a:moveTo>
                  <a:pt x="0" y="0"/>
                </a:moveTo>
                <a:lnTo>
                  <a:pt x="5135710" y="0"/>
                </a:lnTo>
                <a:lnTo>
                  <a:pt x="5135710" y="1478253"/>
                </a:lnTo>
                <a:lnTo>
                  <a:pt x="0" y="14782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56179" b="-693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083623" y="2480062"/>
            <a:ext cx="4834201" cy="19236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7500"/>
              </a:lnSpc>
            </a:pPr>
            <a:r>
              <a:rPr lang="en-US" sz="6000" spc="600">
                <a:solidFill>
                  <a:srgbClr val="2484C6"/>
                </a:solidFill>
                <a:latin typeface="Montserrat Bold"/>
              </a:rPr>
              <a:t>CONTACT US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26274" y="3418357"/>
            <a:ext cx="8083972" cy="2660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Get in touch if you would like to discuss how </a:t>
            </a:r>
            <a:r>
              <a:rPr lang="en-US" sz="2800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New Ocean IS</a:t>
            </a: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can assist you with your technology journey.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Montserrat"/>
            </a:endParaRPr>
          </a:p>
          <a:p>
            <a:pPr>
              <a:lnSpc>
                <a:spcPts val="3499"/>
              </a:lnSpc>
            </a:pPr>
            <a:r>
              <a:rPr lang="en-US" sz="2450">
                <a:solidFill>
                  <a:srgbClr val="000000"/>
                </a:solidFill>
                <a:latin typeface="Montserrat Bold"/>
              </a:rPr>
              <a:t>E: info@nois.vn</a:t>
            </a:r>
          </a:p>
          <a:p>
            <a:pPr>
              <a:lnSpc>
                <a:spcPts val="3499"/>
              </a:lnSpc>
            </a:pPr>
            <a:r>
              <a:rPr lang="en-US" sz="2450">
                <a:solidFill>
                  <a:srgbClr val="000000"/>
                </a:solidFill>
                <a:latin typeface="Montserrat Bold"/>
              </a:rPr>
              <a:t>P: (+84) 28 6681 0782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50">
                <a:solidFill>
                  <a:srgbClr val="000000"/>
                </a:solidFill>
                <a:latin typeface="Montserrat Bold"/>
              </a:rPr>
              <a:t>W: www.nois.vn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028700" y="4399350"/>
            <a:ext cx="4285809" cy="0"/>
          </a:xfrm>
          <a:prstGeom prst="line">
            <a:avLst/>
          </a:prstGeom>
          <a:ln w="47625" cap="rnd">
            <a:solidFill>
              <a:srgbClr val="3486E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E51F2-6C31-82B3-00E1-ED497D059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8B5E4-6DD8-A4A9-9E9E-DBF16923C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94" y="174844"/>
            <a:ext cx="13676126" cy="1143000"/>
          </a:xfrm>
        </p:spPr>
        <p:txBody>
          <a:bodyPr>
            <a:normAutofit/>
          </a:bodyPr>
          <a:lstStyle/>
          <a:p>
            <a:r>
              <a:rPr lang="it-IT" b="1" dirty="0"/>
              <a:t>Thử Thách Trong Phát Triển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066E3C-24A1-D1A6-3B8D-E54B4F704B07}"/>
              </a:ext>
            </a:extLst>
          </p:cNvPr>
          <p:cNvSpPr txBox="1"/>
          <p:nvPr/>
        </p:nvSpPr>
        <p:spPr>
          <a:xfrm>
            <a:off x="466594" y="1632871"/>
            <a:ext cx="8686800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vi-VN" b="1" dirty="0">
                <a:latin typeface="Calibri (Body)"/>
                <a:cs typeface="Calibri" panose="020F0502020204030204" pitchFamily="34" charset="0"/>
              </a:rPr>
              <a:t>1️⃣ Khó Kiểm Soát Chất Lượng Mã Nguồn </a:t>
            </a:r>
            <a:r>
              <a:rPr lang="en-US" b="1" dirty="0">
                <a:latin typeface="Calibri (Body)"/>
                <a:cs typeface="Calibri" panose="020F0502020204030204" pitchFamily="34" charset="0"/>
              </a:rPr>
              <a:t>🛑</a:t>
            </a:r>
          </a:p>
          <a:p>
            <a:endParaRPr lang="en-US" b="1" dirty="0">
              <a:latin typeface="Calibri (Body)"/>
              <a:cs typeface="Calibri" panose="020F0502020204030204" pitchFamily="34" charset="0"/>
            </a:endParaRPr>
          </a:p>
          <a:p>
            <a:r>
              <a:rPr lang="en-US" dirty="0">
                <a:latin typeface="Calibri (Body)"/>
                <a:cs typeface="Calibri" panose="020F0502020204030204" pitchFamily="34" charset="0"/>
              </a:rPr>
              <a:t>💡 </a:t>
            </a:r>
            <a:r>
              <a:rPr lang="vi-VN" b="1" dirty="0">
                <a:latin typeface="Calibri (Body)"/>
                <a:cs typeface="Calibri" panose="020F0502020204030204" pitchFamily="34" charset="0"/>
              </a:rPr>
              <a:t>Thực tế:</a:t>
            </a:r>
            <a:r>
              <a:rPr lang="vi-VN" dirty="0">
                <a:latin typeface="Calibri (Body)"/>
                <a:cs typeface="Calibri" panose="020F0502020204030204" pitchFamily="34" charset="0"/>
              </a:rPr>
              <a:t> Khi không có công cụ tự động phân tích mã, việc đảm bảo </a:t>
            </a:r>
            <a:r>
              <a:rPr lang="vi-VN" b="1" dirty="0">
                <a:latin typeface="Calibri (Body)"/>
                <a:cs typeface="Calibri" panose="020F0502020204030204" pitchFamily="34" charset="0"/>
              </a:rPr>
              <a:t>code sạch</a:t>
            </a:r>
            <a:r>
              <a:rPr lang="vi-VN" dirty="0">
                <a:latin typeface="Calibri (Body)"/>
                <a:cs typeface="Calibri" panose="020F0502020204030204" pitchFamily="34" charset="0"/>
              </a:rPr>
              <a:t> sẽ phụ thuộc vào </a:t>
            </a:r>
            <a:r>
              <a:rPr lang="vi-VN" b="1" dirty="0">
                <a:latin typeface="Calibri (Body)"/>
                <a:cs typeface="Calibri" panose="020F0502020204030204" pitchFamily="34" charset="0"/>
              </a:rPr>
              <a:t>review thủ công</a:t>
            </a:r>
            <a:r>
              <a:rPr lang="vi-VN" dirty="0">
                <a:latin typeface="Calibri (Body)"/>
                <a:cs typeface="Calibri" panose="020F0502020204030204" pitchFamily="34" charset="0"/>
              </a:rPr>
              <a:t>, vốn dễ bị </a:t>
            </a:r>
            <a:r>
              <a:rPr lang="vi-VN" b="1" dirty="0">
                <a:latin typeface="Calibri (Body)"/>
                <a:cs typeface="Calibri" panose="020F0502020204030204" pitchFamily="34" charset="0"/>
              </a:rPr>
              <a:t>bỏ sót lỗi</a:t>
            </a:r>
            <a:r>
              <a:rPr lang="vi-VN" dirty="0">
                <a:latin typeface="Calibri (Body)"/>
                <a:cs typeface="Calibri" panose="020F0502020204030204" pitchFamily="34" charset="0"/>
              </a:rPr>
              <a:t>.</a:t>
            </a:r>
            <a:br>
              <a:rPr lang="vi-VN" dirty="0">
                <a:latin typeface="Calibri (Body)"/>
                <a:cs typeface="Calibri" panose="020F0502020204030204" pitchFamily="34" charset="0"/>
              </a:rPr>
            </a:br>
            <a:r>
              <a:rPr lang="en-US" dirty="0">
                <a:latin typeface="Calibri (Body)"/>
                <a:cs typeface="Calibri" panose="020F0502020204030204" pitchFamily="34" charset="0"/>
              </a:rPr>
              <a:t>❌ </a:t>
            </a:r>
            <a:r>
              <a:rPr lang="vi-VN" dirty="0">
                <a:latin typeface="Calibri (Body)"/>
                <a:cs typeface="Calibri" panose="020F0502020204030204" pitchFamily="34" charset="0"/>
              </a:rPr>
              <a:t>Code smell không được phát hiện sớm, gây ra </a:t>
            </a:r>
            <a:r>
              <a:rPr lang="vi-VN" b="1" dirty="0">
                <a:latin typeface="Calibri (Body)"/>
                <a:cs typeface="Calibri" panose="020F0502020204030204" pitchFamily="34" charset="0"/>
              </a:rPr>
              <a:t>nợ kỹ thuật</a:t>
            </a:r>
            <a:r>
              <a:rPr lang="vi-VN" dirty="0">
                <a:latin typeface="Calibri (Body)"/>
                <a:cs typeface="Calibri" panose="020F0502020204030204" pitchFamily="34" charset="0"/>
              </a:rPr>
              <a:t>.</a:t>
            </a:r>
            <a:br>
              <a:rPr lang="vi-VN" dirty="0">
                <a:latin typeface="Calibri (Body)"/>
                <a:cs typeface="Calibri" panose="020F0502020204030204" pitchFamily="34" charset="0"/>
              </a:rPr>
            </a:br>
            <a:r>
              <a:rPr lang="en-US" dirty="0">
                <a:latin typeface="Calibri (Body)"/>
                <a:cs typeface="Calibri" panose="020F0502020204030204" pitchFamily="34" charset="0"/>
              </a:rPr>
              <a:t>❌ </a:t>
            </a:r>
            <a:r>
              <a:rPr lang="vi-VN" dirty="0">
                <a:latin typeface="Calibri (Body)"/>
                <a:cs typeface="Calibri" panose="020F0502020204030204" pitchFamily="34" charset="0"/>
              </a:rPr>
              <a:t>Lỗi coding convention không nhất quán, gây </a:t>
            </a:r>
            <a:r>
              <a:rPr lang="vi-VN" b="1" dirty="0">
                <a:latin typeface="Calibri (Body)"/>
                <a:cs typeface="Calibri" panose="020F0502020204030204" pitchFamily="34" charset="0"/>
              </a:rPr>
              <a:t>khó đọc &amp; bảo trì</a:t>
            </a:r>
            <a:r>
              <a:rPr lang="vi-VN" dirty="0">
                <a:latin typeface="Calibri (Body)"/>
                <a:cs typeface="Calibri" panose="020F0502020204030204" pitchFamily="34" charset="0"/>
              </a:rPr>
              <a:t>.</a:t>
            </a:r>
            <a:endParaRPr lang="en-US" dirty="0">
              <a:latin typeface="Calibri (Body)"/>
              <a:cs typeface="Calibri" panose="020F0502020204030204" pitchFamily="34" charset="0"/>
            </a:endParaRPr>
          </a:p>
          <a:p>
            <a:endParaRPr lang="vi-VN" dirty="0">
              <a:latin typeface="Calibri (Body)"/>
              <a:cs typeface="Calibri" panose="020F0502020204030204" pitchFamily="34" charset="0"/>
            </a:endParaRPr>
          </a:p>
          <a:p>
            <a:r>
              <a:rPr lang="en-US" dirty="0">
                <a:latin typeface="Calibri (Body)"/>
                <a:cs typeface="Calibri" panose="020F0502020204030204" pitchFamily="34" charset="0"/>
              </a:rPr>
              <a:t>📉 </a:t>
            </a:r>
            <a:r>
              <a:rPr lang="vi-VN" b="1" dirty="0">
                <a:latin typeface="Calibri (Body)"/>
                <a:cs typeface="Calibri" panose="020F0502020204030204" pitchFamily="34" charset="0"/>
              </a:rPr>
              <a:t>Hậu quả:</a:t>
            </a:r>
            <a:br>
              <a:rPr lang="vi-VN" dirty="0">
                <a:latin typeface="Calibri (Body)"/>
                <a:cs typeface="Calibri" panose="020F0502020204030204" pitchFamily="34" charset="0"/>
              </a:rPr>
            </a:br>
            <a:r>
              <a:rPr lang="en-US" dirty="0">
                <a:latin typeface="Calibri (Body)"/>
                <a:cs typeface="Calibri" panose="020F0502020204030204" pitchFamily="34" charset="0"/>
              </a:rPr>
              <a:t>🔻 </a:t>
            </a:r>
            <a:r>
              <a:rPr lang="vi-VN" dirty="0">
                <a:latin typeface="Calibri (Body)"/>
                <a:cs typeface="Calibri" panose="020F0502020204030204" pitchFamily="34" charset="0"/>
              </a:rPr>
              <a:t>Chất lượng mã kém -&gt; </a:t>
            </a:r>
            <a:r>
              <a:rPr lang="vi-VN" b="1" dirty="0">
                <a:latin typeface="Calibri (Body)"/>
                <a:cs typeface="Calibri" panose="020F0502020204030204" pitchFamily="34" charset="0"/>
              </a:rPr>
              <a:t>Tăng thời gian fix bug</a:t>
            </a:r>
            <a:r>
              <a:rPr lang="vi-VN" dirty="0">
                <a:latin typeface="Calibri (Body)"/>
                <a:cs typeface="Calibri" panose="020F0502020204030204" pitchFamily="34" charset="0"/>
              </a:rPr>
              <a:t>.</a:t>
            </a:r>
            <a:br>
              <a:rPr lang="vi-VN" dirty="0">
                <a:latin typeface="Calibri (Body)"/>
                <a:cs typeface="Calibri" panose="020F0502020204030204" pitchFamily="34" charset="0"/>
              </a:rPr>
            </a:br>
            <a:r>
              <a:rPr lang="en-US" dirty="0">
                <a:latin typeface="Calibri (Body)"/>
                <a:cs typeface="Calibri" panose="020F0502020204030204" pitchFamily="34" charset="0"/>
              </a:rPr>
              <a:t>🔻 </a:t>
            </a:r>
            <a:r>
              <a:rPr lang="vi-VN" dirty="0">
                <a:latin typeface="Calibri (Body)"/>
                <a:cs typeface="Calibri" panose="020F0502020204030204" pitchFamily="34" charset="0"/>
              </a:rPr>
              <a:t>Đội ngũ phát triển mất nhiều thời gian vào </a:t>
            </a:r>
            <a:r>
              <a:rPr lang="vi-VN" b="1" dirty="0">
                <a:latin typeface="Calibri (Body)"/>
                <a:cs typeface="Calibri" panose="020F0502020204030204" pitchFamily="34" charset="0"/>
              </a:rPr>
              <a:t>code review thủ công</a:t>
            </a:r>
            <a:r>
              <a:rPr lang="vi-VN" dirty="0">
                <a:latin typeface="Calibri (Body)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0C5927-6EA4-6675-F35E-64927B82BF84}"/>
              </a:ext>
            </a:extLst>
          </p:cNvPr>
          <p:cNvSpPr txBox="1"/>
          <p:nvPr/>
        </p:nvSpPr>
        <p:spPr>
          <a:xfrm>
            <a:off x="457200" y="4699562"/>
            <a:ext cx="8686800" cy="2585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vi-VN" b="1" dirty="0">
                <a:latin typeface="Calibri (Body)"/>
              </a:rPr>
              <a:t>2️⃣ Rủi Ro Bảo Mật Cao </a:t>
            </a:r>
            <a:r>
              <a:rPr lang="en-US" b="1" dirty="0">
                <a:latin typeface="Calibri (Body)"/>
              </a:rPr>
              <a:t>🔓</a:t>
            </a:r>
          </a:p>
          <a:p>
            <a:endParaRPr lang="en-US" b="1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💡 </a:t>
            </a:r>
            <a:r>
              <a:rPr lang="vi-VN" b="1" dirty="0">
                <a:latin typeface="Calibri (Body)"/>
              </a:rPr>
              <a:t>Thực tế:</a:t>
            </a:r>
            <a:r>
              <a:rPr lang="vi-VN" dirty="0">
                <a:latin typeface="Calibri (Body)"/>
              </a:rPr>
              <a:t> Khi không có </a:t>
            </a:r>
            <a:r>
              <a:rPr lang="vi-VN" b="1" dirty="0">
                <a:latin typeface="Calibri (Body)"/>
              </a:rPr>
              <a:t>công cụ quét bảo mật</a:t>
            </a:r>
            <a:r>
              <a:rPr lang="vi-VN" dirty="0">
                <a:latin typeface="Calibri (Body)"/>
              </a:rPr>
              <a:t>, các lỗ hổng dễ bị bỏ sót.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❌ </a:t>
            </a:r>
            <a:r>
              <a:rPr lang="vi-VN" dirty="0">
                <a:latin typeface="Calibri (Body)"/>
              </a:rPr>
              <a:t>Dễ vi phạm các tiêu chuẩn bảo mật như </a:t>
            </a:r>
            <a:r>
              <a:rPr lang="vi-VN" b="1" dirty="0">
                <a:latin typeface="Calibri (Body)"/>
              </a:rPr>
              <a:t>OWASP Top 10, PCI DSS</a:t>
            </a:r>
            <a:r>
              <a:rPr lang="vi-VN" dirty="0">
                <a:latin typeface="Calibri (Body)"/>
              </a:rPr>
              <a:t>.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❌ </a:t>
            </a:r>
            <a:r>
              <a:rPr lang="vi-VN" dirty="0">
                <a:latin typeface="Calibri (Body)"/>
              </a:rPr>
              <a:t>Không có </a:t>
            </a:r>
            <a:r>
              <a:rPr lang="vi-VN" b="1" dirty="0">
                <a:latin typeface="Calibri (Body)"/>
              </a:rPr>
              <a:t>Security Hotspots</a:t>
            </a:r>
            <a:r>
              <a:rPr lang="vi-VN" dirty="0">
                <a:latin typeface="Calibri (Body)"/>
              </a:rPr>
              <a:t> để kiểm tra lỗ hổng </a:t>
            </a:r>
            <a:r>
              <a:rPr lang="vi-VN" b="1" dirty="0">
                <a:latin typeface="Calibri (Body)"/>
              </a:rPr>
              <a:t>trong các đoạn code nhạy cảm</a:t>
            </a:r>
            <a:r>
              <a:rPr lang="vi-VN" dirty="0">
                <a:latin typeface="Calibri (Body)"/>
              </a:rPr>
              <a:t>.</a:t>
            </a:r>
            <a:endParaRPr lang="en-US" dirty="0">
              <a:latin typeface="Calibri (Body)"/>
            </a:endParaRPr>
          </a:p>
          <a:p>
            <a:endParaRPr lang="vi-VN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📉 </a:t>
            </a:r>
            <a:r>
              <a:rPr lang="vi-VN" b="1" dirty="0">
                <a:latin typeface="Calibri (Body)"/>
              </a:rPr>
              <a:t>Hậu quả: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🔻 </a:t>
            </a:r>
            <a:r>
              <a:rPr lang="vi-VN" dirty="0">
                <a:latin typeface="Calibri (Body)"/>
              </a:rPr>
              <a:t>Lỗ hổng bảo mật có thể bị khai thác, gây </a:t>
            </a:r>
            <a:r>
              <a:rPr lang="vi-VN" b="1" dirty="0">
                <a:latin typeface="Calibri (Body)"/>
              </a:rPr>
              <a:t>mất dữ liệu &amp; thiệt hại tài chính</a:t>
            </a:r>
            <a:r>
              <a:rPr lang="vi-VN" dirty="0">
                <a:latin typeface="Calibri (Body)"/>
              </a:rPr>
              <a:t>.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🔻 </a:t>
            </a:r>
            <a:r>
              <a:rPr lang="vi-VN" b="1" dirty="0">
                <a:latin typeface="Calibri (Body)"/>
              </a:rPr>
              <a:t>Chi phí sửa lỗi bảo mật</a:t>
            </a:r>
            <a:r>
              <a:rPr lang="vi-VN" dirty="0">
                <a:latin typeface="Calibri (Body)"/>
              </a:rPr>
              <a:t> sẽ cao hơn nếu phát hiện muộn.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49542F-9462-E853-72B5-853E9D657A64}"/>
              </a:ext>
            </a:extLst>
          </p:cNvPr>
          <p:cNvSpPr txBox="1"/>
          <p:nvPr/>
        </p:nvSpPr>
        <p:spPr>
          <a:xfrm>
            <a:off x="466594" y="7489255"/>
            <a:ext cx="8686800" cy="2585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vi-VN" b="1" dirty="0">
                <a:latin typeface="Calibri (Body)"/>
              </a:rPr>
              <a:t>3️⃣ Khó Theo Dõi &amp; Kiểm Soát Technical Debt </a:t>
            </a:r>
            <a:r>
              <a:rPr lang="en-US" b="1" dirty="0">
                <a:latin typeface="Calibri (Body)"/>
              </a:rPr>
              <a:t>📉</a:t>
            </a:r>
          </a:p>
          <a:p>
            <a:endParaRPr lang="en-US" b="1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💡 </a:t>
            </a:r>
            <a:r>
              <a:rPr lang="vi-VN" b="1" dirty="0">
                <a:latin typeface="Calibri (Body)"/>
              </a:rPr>
              <a:t>Thực tế:</a:t>
            </a:r>
            <a:r>
              <a:rPr lang="vi-VN" dirty="0">
                <a:latin typeface="Calibri (Body)"/>
              </a:rPr>
              <a:t> Khi không có SonarCloud, không có cách nào đo lường </a:t>
            </a:r>
            <a:r>
              <a:rPr lang="vi-VN" b="1" dirty="0">
                <a:latin typeface="Calibri (Body)"/>
              </a:rPr>
              <a:t>technical debt</a:t>
            </a:r>
            <a:r>
              <a:rPr lang="vi-VN" dirty="0">
                <a:latin typeface="Calibri (Body)"/>
              </a:rPr>
              <a:t>.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❌ </a:t>
            </a:r>
            <a:r>
              <a:rPr lang="vi-VN" dirty="0">
                <a:latin typeface="Calibri (Body)"/>
              </a:rPr>
              <a:t>Không biết phần nào của codebase cần </a:t>
            </a:r>
            <a:r>
              <a:rPr lang="vi-VN" b="1" dirty="0">
                <a:latin typeface="Calibri (Body)"/>
              </a:rPr>
              <a:t>tối ưu</a:t>
            </a:r>
            <a:r>
              <a:rPr lang="vi-VN" dirty="0">
                <a:latin typeface="Calibri (Body)"/>
              </a:rPr>
              <a:t>.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❌ </a:t>
            </a:r>
            <a:r>
              <a:rPr lang="vi-VN" dirty="0">
                <a:latin typeface="Calibri (Body)"/>
              </a:rPr>
              <a:t>Không có báo cáo về </a:t>
            </a:r>
            <a:r>
              <a:rPr lang="vi-VN" b="1" dirty="0">
                <a:latin typeface="Calibri (Body)"/>
              </a:rPr>
              <a:t>số lượng code smells, bugs, vulnerabilities</a:t>
            </a:r>
            <a:r>
              <a:rPr lang="vi-VN" dirty="0">
                <a:latin typeface="Calibri (Body)"/>
              </a:rPr>
              <a:t>.</a:t>
            </a:r>
            <a:endParaRPr lang="en-US" dirty="0">
              <a:latin typeface="Calibri (Body)"/>
            </a:endParaRPr>
          </a:p>
          <a:p>
            <a:endParaRPr lang="vi-VN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📉 </a:t>
            </a:r>
            <a:r>
              <a:rPr lang="vi-VN" b="1" dirty="0">
                <a:latin typeface="Calibri (Body)"/>
              </a:rPr>
              <a:t>Hậu quả: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🔻 </a:t>
            </a:r>
            <a:r>
              <a:rPr lang="vi-VN" dirty="0">
                <a:latin typeface="Calibri (Body)"/>
              </a:rPr>
              <a:t>Dự án ngày càng khó bảo trì.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🔻 </a:t>
            </a:r>
            <a:r>
              <a:rPr lang="vi-VN" dirty="0">
                <a:latin typeface="Calibri (Body)"/>
              </a:rPr>
              <a:t>Đội ngũ dev phải dành </a:t>
            </a:r>
            <a:r>
              <a:rPr lang="vi-VN" b="1" dirty="0">
                <a:latin typeface="Calibri (Body)"/>
              </a:rPr>
              <a:t>nhiều thời gian sửa lỗi</a:t>
            </a:r>
            <a:r>
              <a:rPr lang="vi-VN" dirty="0">
                <a:latin typeface="Calibri (Body)"/>
              </a:rPr>
              <a:t> thay vì phát triển tính năng mới.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45E263-0ED0-C7B6-9EF4-DBAC341FAC1C}"/>
              </a:ext>
            </a:extLst>
          </p:cNvPr>
          <p:cNvSpPr txBox="1"/>
          <p:nvPr/>
        </p:nvSpPr>
        <p:spPr>
          <a:xfrm>
            <a:off x="9322161" y="1632871"/>
            <a:ext cx="8686800" cy="2585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vi-VN" b="1" dirty="0">
                <a:latin typeface="Calibri (Body)"/>
              </a:rPr>
              <a:t>4️⃣ Ảnh Hưởng Đến Chất Lượng CI/CD </a:t>
            </a:r>
            <a:r>
              <a:rPr lang="en-US" b="1" dirty="0">
                <a:latin typeface="Calibri (Body)"/>
              </a:rPr>
              <a:t>🚨</a:t>
            </a:r>
          </a:p>
          <a:p>
            <a:endParaRPr lang="en-US" b="1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💡 </a:t>
            </a:r>
            <a:r>
              <a:rPr lang="vi-VN" b="1" dirty="0">
                <a:latin typeface="Calibri (Body)"/>
              </a:rPr>
              <a:t>Thực tế:</a:t>
            </a:r>
            <a:r>
              <a:rPr lang="vi-VN" dirty="0">
                <a:latin typeface="Calibri (Body)"/>
              </a:rPr>
              <a:t> SonarCloud giúp kiểm tra code trong </a:t>
            </a:r>
            <a:r>
              <a:rPr lang="vi-VN" b="1" dirty="0">
                <a:latin typeface="Calibri (Body)"/>
              </a:rPr>
              <a:t>quá trình CI/CD</a:t>
            </a:r>
            <a:r>
              <a:rPr lang="vi-VN" dirty="0">
                <a:latin typeface="Calibri (Body)"/>
              </a:rPr>
              <a:t>. Nếu không có nó: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❌ </a:t>
            </a:r>
            <a:r>
              <a:rPr lang="vi-VN" b="1" dirty="0">
                <a:latin typeface="Calibri (Body)"/>
              </a:rPr>
              <a:t>Không có Quality Gate</a:t>
            </a:r>
            <a:r>
              <a:rPr lang="vi-VN" dirty="0">
                <a:latin typeface="Calibri (Body)"/>
              </a:rPr>
              <a:t> -&gt; Code kém chất lượng có thể bị merge.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❌ </a:t>
            </a:r>
            <a:r>
              <a:rPr lang="vi-VN" dirty="0">
                <a:latin typeface="Calibri (Body)"/>
              </a:rPr>
              <a:t>Không có cảnh báo tự động khi </a:t>
            </a:r>
            <a:r>
              <a:rPr lang="vi-VN" b="1" dirty="0">
                <a:latin typeface="Calibri (Body)"/>
              </a:rPr>
              <a:t>code có lỗi nghiêm trọng</a:t>
            </a:r>
            <a:r>
              <a:rPr lang="vi-VN" dirty="0">
                <a:latin typeface="Calibri (Body)"/>
              </a:rPr>
              <a:t>.</a:t>
            </a:r>
            <a:endParaRPr lang="en-US" dirty="0">
              <a:latin typeface="Calibri (Body)"/>
            </a:endParaRPr>
          </a:p>
          <a:p>
            <a:endParaRPr lang="vi-VN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📉 </a:t>
            </a:r>
            <a:r>
              <a:rPr lang="vi-VN" b="1" dirty="0">
                <a:latin typeface="Calibri (Body)"/>
              </a:rPr>
              <a:t>Hậu quả: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🔻 </a:t>
            </a:r>
            <a:r>
              <a:rPr lang="vi-VN" dirty="0">
                <a:latin typeface="Calibri (Body)"/>
              </a:rPr>
              <a:t>Tốn công sức để </a:t>
            </a:r>
            <a:r>
              <a:rPr lang="vi-VN" b="1" dirty="0">
                <a:latin typeface="Calibri (Body)"/>
              </a:rPr>
              <a:t>debug &amp; rollback</a:t>
            </a:r>
            <a:r>
              <a:rPr lang="vi-VN" dirty="0">
                <a:latin typeface="Calibri (Body)"/>
              </a:rPr>
              <a:t> khi lỗi xuất hiện trên production.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🔻 </a:t>
            </a:r>
            <a:r>
              <a:rPr lang="vi-VN" b="1" dirty="0">
                <a:latin typeface="Calibri (Body)"/>
              </a:rPr>
              <a:t>Tăng thời gian phát triển &amp; release</a:t>
            </a:r>
            <a:r>
              <a:rPr lang="vi-VN" dirty="0">
                <a:latin typeface="Calibri (Body)"/>
              </a:rPr>
              <a:t> do phải sửa lỗi muộn.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340000-E148-AF6C-10E0-F1784D2BCECB}"/>
              </a:ext>
            </a:extLst>
          </p:cNvPr>
          <p:cNvSpPr txBox="1"/>
          <p:nvPr/>
        </p:nvSpPr>
        <p:spPr>
          <a:xfrm>
            <a:off x="9322161" y="4501938"/>
            <a:ext cx="8686800" cy="3139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vi-VN" b="1" dirty="0">
                <a:latin typeface="Calibri (Body)"/>
              </a:rPr>
              <a:t>5️⃣ Không Có Báo Cáo &amp; Số Liệu Định Lượng </a:t>
            </a:r>
            <a:r>
              <a:rPr lang="en-US" b="1" dirty="0">
                <a:latin typeface="Calibri (Body)"/>
              </a:rPr>
              <a:t>📊</a:t>
            </a:r>
          </a:p>
          <a:p>
            <a:endParaRPr lang="en-US" b="1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💡 </a:t>
            </a:r>
            <a:r>
              <a:rPr lang="vi-VN" b="1" dirty="0">
                <a:latin typeface="Calibri (Body)"/>
              </a:rPr>
              <a:t>Thực tế:</a:t>
            </a:r>
            <a:r>
              <a:rPr lang="vi-VN" dirty="0">
                <a:latin typeface="Calibri (Body)"/>
              </a:rPr>
              <a:t> SonarCloud cung cấp </a:t>
            </a:r>
            <a:r>
              <a:rPr lang="vi-VN" b="1" dirty="0">
                <a:latin typeface="Calibri (Body)"/>
              </a:rPr>
              <a:t>dashboard trực quan</a:t>
            </a:r>
            <a:r>
              <a:rPr lang="vi-VN" dirty="0">
                <a:latin typeface="Calibri (Body)"/>
              </a:rPr>
              <a:t> để theo dõi chất lượng mã.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❌ </a:t>
            </a:r>
            <a:r>
              <a:rPr lang="vi-VN" dirty="0">
                <a:latin typeface="Calibri (Body)"/>
              </a:rPr>
              <a:t>Nếu không có SonarCloud, nhóm phát triển </a:t>
            </a:r>
            <a:r>
              <a:rPr lang="vi-VN" b="1" dirty="0">
                <a:latin typeface="Calibri (Body)"/>
              </a:rPr>
              <a:t>không có dữ liệu đo lường chất lượng code</a:t>
            </a:r>
            <a:r>
              <a:rPr lang="vi-VN" dirty="0">
                <a:latin typeface="Calibri (Body)"/>
              </a:rPr>
              <a:t>.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❌ </a:t>
            </a:r>
            <a:r>
              <a:rPr lang="vi-VN" dirty="0">
                <a:latin typeface="Calibri (Body)"/>
              </a:rPr>
              <a:t>Không thể đưa ra quyết định dựa trên số liệu về </a:t>
            </a:r>
            <a:r>
              <a:rPr lang="vi-VN" b="1" dirty="0">
                <a:latin typeface="Calibri (Body)"/>
              </a:rPr>
              <a:t>bugs, code smells, vulnerabilities</a:t>
            </a:r>
            <a:r>
              <a:rPr lang="vi-VN" dirty="0">
                <a:latin typeface="Calibri (Body)"/>
              </a:rPr>
              <a:t>.</a:t>
            </a:r>
            <a:endParaRPr lang="en-US" dirty="0">
              <a:latin typeface="Calibri (Body)"/>
            </a:endParaRPr>
          </a:p>
          <a:p>
            <a:endParaRPr lang="vi-VN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📉 </a:t>
            </a:r>
            <a:r>
              <a:rPr lang="vi-VN" b="1" dirty="0">
                <a:latin typeface="Calibri (Body)"/>
              </a:rPr>
              <a:t>Hậu quả: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🔻 </a:t>
            </a:r>
            <a:r>
              <a:rPr lang="vi-VN" dirty="0">
                <a:latin typeface="Calibri (Body)"/>
              </a:rPr>
              <a:t>Khó đánh giá mức độ </a:t>
            </a:r>
            <a:r>
              <a:rPr lang="vi-VN" b="1" dirty="0">
                <a:latin typeface="Calibri (Body)"/>
              </a:rPr>
              <a:t>cải thiện hoặc suy giảm</a:t>
            </a:r>
            <a:r>
              <a:rPr lang="vi-VN" dirty="0">
                <a:latin typeface="Calibri (Body)"/>
              </a:rPr>
              <a:t> chất lượng code.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🔻 </a:t>
            </a:r>
            <a:r>
              <a:rPr lang="vi-VN" dirty="0">
                <a:latin typeface="Calibri (Body)"/>
              </a:rPr>
              <a:t>Không có số liệu để báo cáo cho </a:t>
            </a:r>
            <a:r>
              <a:rPr lang="vi-VN" b="1" dirty="0">
                <a:latin typeface="Calibri (Body)"/>
              </a:rPr>
              <a:t>quản lý hoặc khách hàng</a:t>
            </a:r>
            <a:r>
              <a:rPr lang="vi-VN" dirty="0">
                <a:latin typeface="Calibri (Body)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5B122F-ADE4-5A62-E4E0-15BB589A9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9425" y="8010906"/>
            <a:ext cx="8585119" cy="187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48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640E0-1EEC-2C8A-557D-D9A77E87A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1B4FF-5265-299E-C5A9-47A6A94CC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94" y="174844"/>
            <a:ext cx="13676126" cy="1143000"/>
          </a:xfrm>
        </p:spPr>
        <p:txBody>
          <a:bodyPr>
            <a:normAutofit/>
          </a:bodyPr>
          <a:lstStyle/>
          <a:p>
            <a:r>
              <a:rPr lang="it-IT" b="1" dirty="0"/>
              <a:t>Sonar Cloud vs DevSecOps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A33D7-F1C2-D626-E04F-67C78FF53B72}"/>
              </a:ext>
            </a:extLst>
          </p:cNvPr>
          <p:cNvSpPr txBox="1"/>
          <p:nvPr/>
        </p:nvSpPr>
        <p:spPr>
          <a:xfrm>
            <a:off x="466594" y="1569371"/>
            <a:ext cx="8686800" cy="53553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1️⃣ </a:t>
            </a:r>
            <a:r>
              <a:rPr lang="en-US" b="1" dirty="0" err="1"/>
              <a:t>SonarCloud</a:t>
            </a:r>
            <a:r>
              <a:rPr lang="en-US" b="1" dirty="0"/>
              <a:t> Là Gì?</a:t>
            </a:r>
          </a:p>
          <a:p>
            <a:endParaRPr lang="en-US" b="1" dirty="0">
              <a:latin typeface="Calibri (Body)"/>
            </a:endParaRPr>
          </a:p>
          <a:p>
            <a:r>
              <a:rPr lang="en-US" b="1" dirty="0">
                <a:latin typeface="Calibri (Body)"/>
              </a:rPr>
              <a:t>🔹 </a:t>
            </a:r>
            <a:r>
              <a:rPr lang="vi-VN" b="1" dirty="0">
                <a:latin typeface="Calibri (Body)"/>
              </a:rPr>
              <a:t>SonarCloud</a:t>
            </a:r>
            <a:r>
              <a:rPr lang="vi-VN" dirty="0">
                <a:latin typeface="Calibri (Body)"/>
              </a:rPr>
              <a:t> là một </a:t>
            </a:r>
            <a:r>
              <a:rPr lang="vi-VN" b="1" dirty="0">
                <a:latin typeface="Calibri (Body)"/>
              </a:rPr>
              <a:t>dịch vụ phân tích mã nguồn trên nền tảng đám mây</a:t>
            </a:r>
            <a:r>
              <a:rPr lang="vi-VN" dirty="0">
                <a:latin typeface="Calibri (Body)"/>
              </a:rPr>
              <a:t> giúp các nhóm phát triển </a:t>
            </a:r>
            <a:r>
              <a:rPr lang="vi-VN" b="1" dirty="0">
                <a:latin typeface="Calibri (Body)"/>
              </a:rPr>
              <a:t>cải thiện chất lượng code, giảm nợ kỹ thuật và tăng cường bảo mật</a:t>
            </a:r>
            <a:r>
              <a:rPr lang="vi-VN" dirty="0">
                <a:latin typeface="Calibri (Body)"/>
              </a:rPr>
              <a:t>.</a:t>
            </a:r>
            <a:endParaRPr lang="en-US" dirty="0">
              <a:latin typeface="Calibri (Body)"/>
            </a:endParaRPr>
          </a:p>
          <a:p>
            <a:endParaRPr lang="en-US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🚀 </a:t>
            </a:r>
            <a:r>
              <a:rPr lang="vi-VN" b="1" dirty="0">
                <a:latin typeface="Calibri (Body)"/>
              </a:rPr>
              <a:t>SonarCloud</a:t>
            </a:r>
            <a:r>
              <a:rPr lang="vi-VN" dirty="0">
                <a:latin typeface="Calibri (Body)"/>
              </a:rPr>
              <a:t> được phát triển bởi </a:t>
            </a:r>
            <a:r>
              <a:rPr lang="vi-VN" b="1" dirty="0">
                <a:latin typeface="Calibri (Body)"/>
              </a:rPr>
              <a:t>SonarSource</a:t>
            </a:r>
            <a:r>
              <a:rPr lang="vi-VN" dirty="0">
                <a:latin typeface="Calibri (Body)"/>
              </a:rPr>
              <a:t> và hỗ trợ hơn </a:t>
            </a:r>
            <a:r>
              <a:rPr lang="vi-VN" b="1" dirty="0">
                <a:latin typeface="Calibri (Body)"/>
              </a:rPr>
              <a:t>30 ngôn ngữ lập trình</a:t>
            </a:r>
            <a:r>
              <a:rPr lang="vi-VN" dirty="0">
                <a:latin typeface="Calibri (Body)"/>
              </a:rPr>
              <a:t> như </a:t>
            </a:r>
            <a:r>
              <a:rPr lang="vi-VN" b="1" dirty="0">
                <a:latin typeface="Calibri (Body)"/>
              </a:rPr>
              <a:t>Java, JavaScript, Python, C#, C++, TypeScript,...</a:t>
            </a:r>
            <a:endParaRPr lang="en-US" b="1" dirty="0">
              <a:latin typeface="Calibri (Body)"/>
            </a:endParaRPr>
          </a:p>
          <a:p>
            <a:endParaRPr lang="vi-VN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💡 </a:t>
            </a:r>
            <a:r>
              <a:rPr lang="vi-VN" b="1" dirty="0">
                <a:latin typeface="Calibri (Body)"/>
              </a:rPr>
              <a:t>SonarCloud tích hợp chặt chẽ với các nền tảng DevOps: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✅ </a:t>
            </a:r>
            <a:r>
              <a:rPr lang="vi-VN" b="1" dirty="0">
                <a:latin typeface="Calibri (Body)"/>
              </a:rPr>
              <a:t>GitHub</a:t>
            </a:r>
            <a:r>
              <a:rPr lang="vi-VN" dirty="0">
                <a:latin typeface="Calibri (Body)"/>
              </a:rPr>
              <a:t> </a:t>
            </a:r>
            <a:r>
              <a:rPr lang="en-US" dirty="0">
                <a:latin typeface="Calibri (Body)"/>
              </a:rPr>
              <a:t>🟢</a:t>
            </a:r>
            <a:br>
              <a:rPr lang="en-US" dirty="0">
                <a:latin typeface="Calibri (Body)"/>
              </a:rPr>
            </a:br>
            <a:r>
              <a:rPr lang="en-US" dirty="0">
                <a:latin typeface="Calibri (Body)"/>
              </a:rPr>
              <a:t>✅ </a:t>
            </a:r>
            <a:r>
              <a:rPr lang="vi-VN" b="1" dirty="0">
                <a:latin typeface="Calibri (Body)"/>
              </a:rPr>
              <a:t>GitLab</a:t>
            </a:r>
            <a:r>
              <a:rPr lang="vi-VN" dirty="0">
                <a:latin typeface="Calibri (Body)"/>
              </a:rPr>
              <a:t> </a:t>
            </a:r>
            <a:r>
              <a:rPr lang="en-US" dirty="0">
                <a:latin typeface="Calibri (Body)"/>
              </a:rPr>
              <a:t>🔴</a:t>
            </a:r>
            <a:br>
              <a:rPr lang="en-US" dirty="0">
                <a:latin typeface="Calibri (Body)"/>
              </a:rPr>
            </a:br>
            <a:r>
              <a:rPr lang="en-US" dirty="0">
                <a:latin typeface="Calibri (Body)"/>
              </a:rPr>
              <a:t>✅ </a:t>
            </a:r>
            <a:r>
              <a:rPr lang="vi-VN" b="1" dirty="0">
                <a:latin typeface="Calibri (Body)"/>
              </a:rPr>
              <a:t>Bitbucket</a:t>
            </a:r>
            <a:r>
              <a:rPr lang="vi-VN" dirty="0">
                <a:latin typeface="Calibri (Body)"/>
              </a:rPr>
              <a:t> </a:t>
            </a:r>
            <a:r>
              <a:rPr lang="en-US" dirty="0">
                <a:latin typeface="Calibri (Body)"/>
              </a:rPr>
              <a:t>🔵</a:t>
            </a:r>
            <a:br>
              <a:rPr lang="en-US" dirty="0">
                <a:latin typeface="Calibri (Body)"/>
              </a:rPr>
            </a:br>
            <a:r>
              <a:rPr lang="en-US" dirty="0">
                <a:latin typeface="Calibri (Body)"/>
              </a:rPr>
              <a:t>✅ </a:t>
            </a:r>
            <a:r>
              <a:rPr lang="vi-VN" b="1" dirty="0">
                <a:latin typeface="Calibri (Body)"/>
              </a:rPr>
              <a:t>Azure DevOps</a:t>
            </a:r>
            <a:r>
              <a:rPr lang="vi-VN" dirty="0">
                <a:latin typeface="Calibri (Body)"/>
              </a:rPr>
              <a:t> </a:t>
            </a:r>
            <a:r>
              <a:rPr lang="en-US" dirty="0">
                <a:latin typeface="Calibri (Body)"/>
              </a:rPr>
              <a:t>🔹</a:t>
            </a:r>
          </a:p>
          <a:p>
            <a:endParaRPr lang="en-US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📌 </a:t>
            </a:r>
            <a:r>
              <a:rPr lang="vi-VN" b="1" dirty="0">
                <a:latin typeface="Calibri (Body)"/>
              </a:rPr>
              <a:t>Lợi Ích Chính:</a:t>
            </a:r>
            <a:br>
              <a:rPr lang="vi-VN" dirty="0">
                <a:latin typeface="Calibri (Body)"/>
              </a:rPr>
            </a:br>
            <a:r>
              <a:rPr lang="vi-VN" dirty="0">
                <a:latin typeface="Calibri (Body)"/>
              </a:rPr>
              <a:t>✔️ Phát hiện &amp; khắc phục lỗi </a:t>
            </a:r>
            <a:r>
              <a:rPr lang="vi-VN" b="1" dirty="0">
                <a:latin typeface="Calibri (Body)"/>
              </a:rPr>
              <a:t>sớm</a:t>
            </a:r>
            <a:r>
              <a:rPr lang="vi-VN" dirty="0">
                <a:latin typeface="Calibri (Body)"/>
              </a:rPr>
              <a:t> trong quy trình phát triển </a:t>
            </a:r>
            <a:r>
              <a:rPr lang="en-US" dirty="0">
                <a:latin typeface="Calibri (Body)"/>
              </a:rPr>
              <a:t>🚀</a:t>
            </a:r>
            <a:br>
              <a:rPr lang="en-US" dirty="0">
                <a:latin typeface="Calibri (Body)"/>
              </a:rPr>
            </a:br>
            <a:r>
              <a:rPr lang="en-US" dirty="0">
                <a:latin typeface="Calibri (Body)"/>
              </a:rPr>
              <a:t>✔️ </a:t>
            </a:r>
            <a:r>
              <a:rPr lang="vi-VN" b="1" dirty="0">
                <a:latin typeface="Calibri (Body)"/>
              </a:rPr>
              <a:t>Tự động quét code</a:t>
            </a:r>
            <a:r>
              <a:rPr lang="vi-VN" dirty="0">
                <a:latin typeface="Calibri (Body)"/>
              </a:rPr>
              <a:t> trong CI/CD pipeline ⚡</a:t>
            </a:r>
            <a:br>
              <a:rPr lang="vi-VN" dirty="0">
                <a:latin typeface="Calibri (Body)"/>
              </a:rPr>
            </a:br>
            <a:r>
              <a:rPr lang="vi-VN" dirty="0">
                <a:latin typeface="Calibri (Body)"/>
              </a:rPr>
              <a:t>✔️ </a:t>
            </a:r>
            <a:r>
              <a:rPr lang="vi-VN" b="1" dirty="0">
                <a:latin typeface="Calibri (Body)"/>
              </a:rPr>
              <a:t>Cải thiện bảo mật</a:t>
            </a:r>
            <a:r>
              <a:rPr lang="vi-VN" dirty="0">
                <a:latin typeface="Calibri (Body)"/>
              </a:rPr>
              <a:t>, giảm thiểu rủi ro tấn công </a:t>
            </a:r>
            <a:r>
              <a:rPr lang="en-US" dirty="0">
                <a:latin typeface="Calibri (Body)"/>
              </a:rPr>
              <a:t>🔐</a:t>
            </a:r>
            <a:br>
              <a:rPr lang="en-US" dirty="0">
                <a:latin typeface="Calibri (Body)"/>
              </a:rPr>
            </a:br>
            <a:r>
              <a:rPr lang="en-US" dirty="0">
                <a:latin typeface="Calibri (Body)"/>
              </a:rPr>
              <a:t>✔️ </a:t>
            </a:r>
            <a:r>
              <a:rPr lang="vi-VN" b="1" dirty="0">
                <a:latin typeface="Calibri (Body)"/>
              </a:rPr>
              <a:t>Tăng tốc phát triển</a:t>
            </a:r>
            <a:r>
              <a:rPr lang="vi-VN" dirty="0">
                <a:latin typeface="Calibri (Body)"/>
              </a:rPr>
              <a:t> nhờ code sạch &amp; dễ bảo trì </a:t>
            </a:r>
            <a:r>
              <a:rPr lang="en-US" dirty="0">
                <a:latin typeface="Calibri (Body)"/>
              </a:rPr>
              <a:t>📈</a:t>
            </a:r>
          </a:p>
        </p:txBody>
      </p:sp>
      <p:pic>
        <p:nvPicPr>
          <p:cNvPr id="2050" name="Picture 2" descr="SonarCloud | excentia">
            <a:extLst>
              <a:ext uri="{FF2B5EF4-FFF2-40B4-BE49-F238E27FC236}">
                <a16:creationId xmlns:a16="http://schemas.microsoft.com/office/drawing/2014/main" id="{AC588310-970F-E17A-4F9B-737D4B4AF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t="10889" r="6006" b="12951"/>
          <a:stretch/>
        </p:blipFill>
        <p:spPr bwMode="auto">
          <a:xfrm>
            <a:off x="10160000" y="1978244"/>
            <a:ext cx="6896100" cy="197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vSecOps Services - Automation, Consulting and Implementation">
            <a:extLst>
              <a:ext uri="{FF2B5EF4-FFF2-40B4-BE49-F238E27FC236}">
                <a16:creationId xmlns:a16="http://schemas.microsoft.com/office/drawing/2014/main" id="{D9B9B3B3-9113-DE3B-13D1-2CED7E7EB8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2" r="5504"/>
          <a:stretch/>
        </p:blipFill>
        <p:spPr bwMode="auto">
          <a:xfrm>
            <a:off x="10142220" y="4130065"/>
            <a:ext cx="7264401" cy="495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DB953E-0E6B-037D-7D85-202FF67CD775}"/>
              </a:ext>
            </a:extLst>
          </p:cNvPr>
          <p:cNvSpPr txBox="1"/>
          <p:nvPr/>
        </p:nvSpPr>
        <p:spPr>
          <a:xfrm>
            <a:off x="466594" y="7159468"/>
            <a:ext cx="8686800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2️⃣</a:t>
            </a:r>
            <a:r>
              <a:rPr lang="vi-VN" b="1" dirty="0">
                <a:latin typeface="Calibri (Body)"/>
              </a:rPr>
              <a:t>DevSecOps là gì? </a:t>
            </a:r>
            <a:r>
              <a:rPr lang="en-US" b="1" dirty="0">
                <a:latin typeface="Calibri (Body)"/>
              </a:rPr>
              <a:t>🔐</a:t>
            </a:r>
          </a:p>
          <a:p>
            <a:endParaRPr lang="en-US" b="1" dirty="0">
              <a:latin typeface="Calibri (Body)"/>
            </a:endParaRPr>
          </a:p>
          <a:p>
            <a:r>
              <a:rPr lang="vi-VN" b="1" dirty="0">
                <a:latin typeface="Calibri (Body)"/>
              </a:rPr>
              <a:t>DevSecOps</a:t>
            </a:r>
            <a:r>
              <a:rPr lang="vi-VN" dirty="0">
                <a:latin typeface="Calibri (Body)"/>
              </a:rPr>
              <a:t> (Development + Security + Operations) là một mô hình phát triển phần mềm </a:t>
            </a:r>
            <a:r>
              <a:rPr lang="vi-VN" b="1" dirty="0">
                <a:latin typeface="Calibri (Body)"/>
              </a:rPr>
              <a:t>tích hợp bảo mật vào quy trình DevOps</a:t>
            </a:r>
            <a:r>
              <a:rPr lang="vi-VN" dirty="0">
                <a:latin typeface="Calibri (Body)"/>
              </a:rPr>
              <a:t>, đảm bảo rằng </a:t>
            </a:r>
            <a:r>
              <a:rPr lang="vi-VN" b="1" dirty="0">
                <a:latin typeface="Calibri (Body)"/>
              </a:rPr>
              <a:t>bảo mật không phải là bước cuối cùng</a:t>
            </a:r>
            <a:r>
              <a:rPr lang="vi-VN" dirty="0">
                <a:latin typeface="Calibri (Body)"/>
              </a:rPr>
              <a:t>, mà được triển khai </a:t>
            </a:r>
            <a:r>
              <a:rPr lang="vi-VN" b="1" dirty="0">
                <a:latin typeface="Calibri (Body)"/>
              </a:rPr>
              <a:t>xuyên suốt vòng đời phát triển</a:t>
            </a:r>
            <a:r>
              <a:rPr lang="vi-VN" dirty="0">
                <a:latin typeface="Calibri (Body)"/>
              </a:rPr>
              <a:t>.</a:t>
            </a:r>
            <a:endParaRPr lang="en-US" dirty="0">
              <a:latin typeface="Calibri (Body)"/>
            </a:endParaRPr>
          </a:p>
          <a:p>
            <a:endParaRPr lang="vi-VN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📌 </a:t>
            </a:r>
            <a:r>
              <a:rPr lang="vi-VN" b="1" dirty="0">
                <a:latin typeface="Calibri (Body)"/>
              </a:rPr>
              <a:t>Mục tiêu chính của DevSecOps: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✅ </a:t>
            </a:r>
            <a:r>
              <a:rPr lang="vi-VN" b="1" dirty="0">
                <a:latin typeface="Calibri (Body)"/>
              </a:rPr>
              <a:t>Phát hiện &amp; sửa lỗi bảo mật sớm trong SDLC</a:t>
            </a:r>
            <a:r>
              <a:rPr lang="vi-VN" dirty="0">
                <a:latin typeface="Calibri (Body)"/>
              </a:rPr>
              <a:t> </a:t>
            </a:r>
            <a:r>
              <a:rPr lang="en-US" dirty="0">
                <a:latin typeface="Calibri (Body)"/>
              </a:rPr>
              <a:t>🛡️</a:t>
            </a:r>
            <a:br>
              <a:rPr lang="en-US" dirty="0">
                <a:latin typeface="Calibri (Body)"/>
              </a:rPr>
            </a:br>
            <a:r>
              <a:rPr lang="en-US" dirty="0">
                <a:latin typeface="Calibri (Body)"/>
              </a:rPr>
              <a:t>✅ </a:t>
            </a:r>
            <a:r>
              <a:rPr lang="vi-VN" b="1" dirty="0">
                <a:latin typeface="Calibri (Body)"/>
              </a:rPr>
              <a:t>Tự động hóa kiểm tra bảo mật trong CI/CD</a:t>
            </a:r>
            <a:r>
              <a:rPr lang="vi-VN" dirty="0">
                <a:latin typeface="Calibri (Body)"/>
              </a:rPr>
              <a:t> ⚡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✅ </a:t>
            </a:r>
            <a:r>
              <a:rPr lang="vi-VN" b="1" dirty="0">
                <a:latin typeface="Calibri (Body)"/>
              </a:rPr>
              <a:t>Giảm thiểu rủi ro bảo mật mà không làm chậm phát triển</a:t>
            </a:r>
            <a:r>
              <a:rPr lang="vi-VN" dirty="0">
                <a:latin typeface="Calibri (Body)"/>
              </a:rPr>
              <a:t> </a:t>
            </a:r>
            <a:r>
              <a:rPr lang="en-US" dirty="0">
                <a:latin typeface="Calibri (Body)"/>
              </a:rPr>
              <a:t>🚀</a:t>
            </a:r>
          </a:p>
        </p:txBody>
      </p:sp>
    </p:spTree>
    <p:extLst>
      <p:ext uri="{BB962C8B-B14F-4D97-AF65-F5344CB8AC3E}">
        <p14:creationId xmlns:p14="http://schemas.microsoft.com/office/powerpoint/2010/main" val="2165942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88715-FE5E-92AD-F11D-C23D9BD7B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E497B-FA72-C61E-1787-AF00BA2A0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94" y="174844"/>
            <a:ext cx="13676126" cy="1143000"/>
          </a:xfrm>
        </p:spPr>
        <p:txBody>
          <a:bodyPr>
            <a:normAutofit/>
          </a:bodyPr>
          <a:lstStyle/>
          <a:p>
            <a:r>
              <a:rPr lang="it-IT" b="1" dirty="0"/>
              <a:t>Chức Năng Cốt Lõi Của SonarCloud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CE2470-A19C-598E-49CD-5AF2F81DC059}"/>
              </a:ext>
            </a:extLst>
          </p:cNvPr>
          <p:cNvSpPr txBox="1"/>
          <p:nvPr/>
        </p:nvSpPr>
        <p:spPr>
          <a:xfrm>
            <a:off x="466594" y="1444981"/>
            <a:ext cx="8686800" cy="3139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Calibri (Body)"/>
              </a:rPr>
              <a:t>🛠️ 1. </a:t>
            </a:r>
            <a:r>
              <a:rPr lang="vi-VN" b="1" dirty="0">
                <a:latin typeface="Calibri (Body)"/>
              </a:rPr>
              <a:t>Static Code Analysis (Phân Tích Mã Tĩnh)</a:t>
            </a:r>
            <a:endParaRPr lang="en-US" b="1" dirty="0">
              <a:latin typeface="Calibri (Body)"/>
            </a:endParaRPr>
          </a:p>
          <a:p>
            <a:endParaRPr lang="vi-VN" b="1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🔍 </a:t>
            </a:r>
            <a:r>
              <a:rPr lang="vi-VN" dirty="0">
                <a:latin typeface="Calibri (Body)"/>
              </a:rPr>
              <a:t>SonarCloud </a:t>
            </a:r>
            <a:r>
              <a:rPr lang="vi-VN" b="1" dirty="0">
                <a:latin typeface="Calibri (Body)"/>
              </a:rPr>
              <a:t>quét mã nguồn tự động</a:t>
            </a:r>
            <a:r>
              <a:rPr lang="vi-VN" dirty="0">
                <a:latin typeface="Calibri (Body)"/>
              </a:rPr>
              <a:t> để tìm các vấn đề như: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✅ </a:t>
            </a:r>
            <a:r>
              <a:rPr lang="vi-VN" b="1" dirty="0">
                <a:latin typeface="Calibri (Body)"/>
              </a:rPr>
              <a:t>Bug</a:t>
            </a:r>
            <a:r>
              <a:rPr lang="vi-VN" dirty="0">
                <a:latin typeface="Calibri (Body)"/>
              </a:rPr>
              <a:t> </a:t>
            </a:r>
            <a:r>
              <a:rPr lang="en-US" dirty="0">
                <a:latin typeface="Calibri (Body)"/>
              </a:rPr>
              <a:t>🐛 - </a:t>
            </a:r>
            <a:r>
              <a:rPr lang="vi-VN" dirty="0">
                <a:latin typeface="Calibri (Body)"/>
              </a:rPr>
              <a:t>Lỗi logic &amp; cú pháp có thể gây lỗi ứng dụng.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✅ </a:t>
            </a:r>
            <a:r>
              <a:rPr lang="vi-VN" b="1" dirty="0">
                <a:latin typeface="Calibri (Body)"/>
              </a:rPr>
              <a:t>Vulnerability</a:t>
            </a:r>
            <a:r>
              <a:rPr lang="vi-VN" dirty="0">
                <a:latin typeface="Calibri (Body)"/>
              </a:rPr>
              <a:t> </a:t>
            </a:r>
            <a:r>
              <a:rPr lang="en-US" dirty="0">
                <a:latin typeface="Calibri (Body)"/>
              </a:rPr>
              <a:t>🔓 - </a:t>
            </a:r>
            <a:r>
              <a:rPr lang="vi-VN" dirty="0">
                <a:latin typeface="Calibri (Body)"/>
              </a:rPr>
              <a:t>Lỗ hổng bảo mật có thể bị khai thác.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✅ </a:t>
            </a:r>
            <a:r>
              <a:rPr lang="vi-VN" b="1" dirty="0">
                <a:latin typeface="Calibri (Body)"/>
              </a:rPr>
              <a:t>Code Smell</a:t>
            </a:r>
            <a:r>
              <a:rPr lang="vi-VN" dirty="0">
                <a:latin typeface="Calibri (Body)"/>
              </a:rPr>
              <a:t> </a:t>
            </a:r>
            <a:r>
              <a:rPr lang="en-US" dirty="0">
                <a:latin typeface="Calibri (Body)"/>
              </a:rPr>
              <a:t>💨 - </a:t>
            </a:r>
            <a:r>
              <a:rPr lang="vi-VN" dirty="0">
                <a:latin typeface="Calibri (Body)"/>
              </a:rPr>
              <a:t>Mã xấu, khó bảo trì &amp; không tối ưu.</a:t>
            </a:r>
            <a:endParaRPr lang="en-US" dirty="0">
              <a:latin typeface="Calibri (Body)"/>
            </a:endParaRPr>
          </a:p>
          <a:p>
            <a:endParaRPr lang="vi-VN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📌 </a:t>
            </a:r>
            <a:r>
              <a:rPr lang="vi-VN" b="1" dirty="0">
                <a:latin typeface="Calibri (Body)"/>
              </a:rPr>
              <a:t>Ví dụ: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🚨 </a:t>
            </a:r>
            <a:r>
              <a:rPr lang="vi-VN" b="1" dirty="0">
                <a:latin typeface="Calibri (Body)"/>
              </a:rPr>
              <a:t>Nếu một biến được khai báo nhưng không sử dụng, SonarCloud sẽ cảnh báo:</a:t>
            </a:r>
            <a:endParaRPr lang="en-US" b="1" dirty="0">
              <a:latin typeface="Calibri (Body)"/>
            </a:endParaRPr>
          </a:p>
          <a:p>
            <a:endParaRPr lang="en-US" b="1" dirty="0"/>
          </a:p>
          <a:p>
            <a:r>
              <a:rPr lang="vi-VN" dirty="0">
                <a:latin typeface="Consolas" panose="020B0609020204030204" pitchFamily="49" charset="0"/>
              </a:rPr>
              <a:t>let unusedVar; // 🛑 Cảnh báo: Biến này không được sử dụng!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EFA1E1-DB96-8EB3-22E7-310193303484}"/>
              </a:ext>
            </a:extLst>
          </p:cNvPr>
          <p:cNvSpPr txBox="1"/>
          <p:nvPr/>
        </p:nvSpPr>
        <p:spPr>
          <a:xfrm>
            <a:off x="9375648" y="1240528"/>
            <a:ext cx="8686800" cy="36933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Calibri (Body)"/>
              </a:rPr>
              <a:t>🛡️ 2. Security Analysis (</a:t>
            </a:r>
            <a:r>
              <a:rPr lang="en-US" b="1" dirty="0" err="1">
                <a:latin typeface="Calibri (Body)"/>
              </a:rPr>
              <a:t>Phân</a:t>
            </a:r>
            <a:r>
              <a:rPr lang="en-US" b="1" dirty="0">
                <a:latin typeface="Calibri (Body)"/>
              </a:rPr>
              <a:t> Tích Bảo </a:t>
            </a:r>
            <a:r>
              <a:rPr lang="en-US" b="1" dirty="0" err="1">
                <a:latin typeface="Calibri (Body)"/>
              </a:rPr>
              <a:t>Mật</a:t>
            </a:r>
            <a:r>
              <a:rPr lang="en-US" b="1" dirty="0">
                <a:latin typeface="Calibri (Body)"/>
              </a:rPr>
              <a:t>)</a:t>
            </a:r>
          </a:p>
          <a:p>
            <a:endParaRPr lang="en-US" b="1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🔐 </a:t>
            </a:r>
            <a:r>
              <a:rPr lang="en-US" dirty="0" err="1">
                <a:latin typeface="Calibri (Body)"/>
              </a:rPr>
              <a:t>SonarCloud</a:t>
            </a:r>
            <a:r>
              <a:rPr lang="en-US" dirty="0">
                <a:latin typeface="Calibri (Body)"/>
              </a:rPr>
              <a:t> giúp </a:t>
            </a:r>
            <a:r>
              <a:rPr lang="en-US" dirty="0" err="1">
                <a:latin typeface="Calibri (Body)"/>
              </a:rPr>
              <a:t>phát</a:t>
            </a:r>
            <a:r>
              <a:rPr lang="en-US" dirty="0">
                <a:latin typeface="Calibri (Body)"/>
              </a:rPr>
              <a:t> hiện </a:t>
            </a:r>
            <a:r>
              <a:rPr lang="en-US" b="1" dirty="0">
                <a:latin typeface="Calibri (Body)"/>
              </a:rPr>
              <a:t>các </a:t>
            </a:r>
            <a:r>
              <a:rPr lang="en-US" b="1" dirty="0" err="1">
                <a:latin typeface="Calibri (Body)"/>
              </a:rPr>
              <a:t>lỗ</a:t>
            </a:r>
            <a:r>
              <a:rPr lang="en-US" b="1" dirty="0">
                <a:latin typeface="Calibri (Body)"/>
              </a:rPr>
              <a:t> </a:t>
            </a:r>
            <a:r>
              <a:rPr lang="en-US" b="1" dirty="0" err="1">
                <a:latin typeface="Calibri (Body)"/>
              </a:rPr>
              <a:t>hổng</a:t>
            </a:r>
            <a:r>
              <a:rPr lang="en-US" b="1" dirty="0">
                <a:latin typeface="Calibri (Body)"/>
              </a:rPr>
              <a:t> bảo </a:t>
            </a:r>
            <a:r>
              <a:rPr lang="en-US" b="1" dirty="0" err="1">
                <a:latin typeface="Calibri (Body)"/>
              </a:rPr>
              <a:t>mật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theo</a:t>
            </a:r>
            <a:r>
              <a:rPr lang="en-US" dirty="0">
                <a:latin typeface="Calibri (Body)"/>
              </a:rPr>
              <a:t> </a:t>
            </a:r>
            <a:r>
              <a:rPr lang="en-US" dirty="0" err="1">
                <a:latin typeface="Calibri (Body)"/>
              </a:rPr>
              <a:t>tiêu</a:t>
            </a:r>
            <a:r>
              <a:rPr lang="en-US" dirty="0">
                <a:latin typeface="Calibri (Body)"/>
              </a:rPr>
              <a:t> chuẩn </a:t>
            </a:r>
            <a:r>
              <a:rPr lang="en-US" b="1" dirty="0">
                <a:latin typeface="Calibri (Body)"/>
              </a:rPr>
              <a:t>OWASP Top 10 &amp; SANS CWE</a:t>
            </a:r>
            <a:r>
              <a:rPr lang="en-US" dirty="0">
                <a:latin typeface="Calibri (Body)"/>
              </a:rPr>
              <a:t>.</a:t>
            </a:r>
            <a:br>
              <a:rPr lang="en-US" dirty="0">
                <a:latin typeface="Calibri (Body)"/>
              </a:rPr>
            </a:br>
            <a:r>
              <a:rPr lang="en-US" dirty="0">
                <a:latin typeface="Calibri (Body)"/>
              </a:rPr>
              <a:t>✅ </a:t>
            </a:r>
            <a:r>
              <a:rPr lang="en-US" b="1" dirty="0">
                <a:latin typeface="Calibri (Body)"/>
              </a:rPr>
              <a:t>SQL Injection</a:t>
            </a:r>
            <a:br>
              <a:rPr lang="en-US" dirty="0">
                <a:latin typeface="Calibri (Body)"/>
              </a:rPr>
            </a:br>
            <a:r>
              <a:rPr lang="en-US" dirty="0">
                <a:latin typeface="Calibri (Body)"/>
              </a:rPr>
              <a:t>✅ </a:t>
            </a:r>
            <a:r>
              <a:rPr lang="en-US" b="1" dirty="0">
                <a:latin typeface="Calibri (Body)"/>
              </a:rPr>
              <a:t>XSS (Cross-Site Scripting)</a:t>
            </a:r>
            <a:br>
              <a:rPr lang="en-US" dirty="0">
                <a:latin typeface="Calibri (Body)"/>
              </a:rPr>
            </a:br>
            <a:r>
              <a:rPr lang="en-US" dirty="0">
                <a:latin typeface="Calibri (Body)"/>
              </a:rPr>
              <a:t>✅ </a:t>
            </a:r>
            <a:r>
              <a:rPr lang="en-US" b="1" dirty="0">
                <a:latin typeface="Calibri (Body)"/>
              </a:rPr>
              <a:t>Hardcoded Credentials</a:t>
            </a:r>
            <a:br>
              <a:rPr lang="en-US" dirty="0">
                <a:latin typeface="Calibri (Body)"/>
              </a:rPr>
            </a:br>
            <a:r>
              <a:rPr lang="en-US" dirty="0">
                <a:latin typeface="Calibri (Body)"/>
              </a:rPr>
              <a:t>✅ </a:t>
            </a:r>
            <a:r>
              <a:rPr lang="en-US" b="1" dirty="0">
                <a:latin typeface="Calibri (Body)"/>
              </a:rPr>
              <a:t>Command Injection</a:t>
            </a:r>
          </a:p>
          <a:p>
            <a:endParaRPr lang="en-US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📌 </a:t>
            </a:r>
            <a:r>
              <a:rPr lang="en-US" b="1" dirty="0" err="1">
                <a:latin typeface="Calibri (Body)"/>
              </a:rPr>
              <a:t>Ví</a:t>
            </a:r>
            <a:r>
              <a:rPr lang="en-US" b="1" dirty="0">
                <a:latin typeface="Calibri (Body)"/>
              </a:rPr>
              <a:t> </a:t>
            </a:r>
            <a:r>
              <a:rPr lang="en-US" b="1" dirty="0" err="1">
                <a:latin typeface="Calibri (Body)"/>
              </a:rPr>
              <a:t>dụ</a:t>
            </a:r>
            <a:r>
              <a:rPr lang="en-US" b="1" dirty="0">
                <a:latin typeface="Calibri (Body)"/>
              </a:rPr>
              <a:t>:</a:t>
            </a:r>
            <a:br>
              <a:rPr lang="en-US" dirty="0">
                <a:latin typeface="Calibri (Body)"/>
              </a:rPr>
            </a:br>
            <a:r>
              <a:rPr lang="en-US" dirty="0">
                <a:latin typeface="Calibri (Body)"/>
              </a:rPr>
              <a:t>🚨 </a:t>
            </a:r>
            <a:r>
              <a:rPr lang="en-US" b="1" dirty="0">
                <a:latin typeface="Calibri (Body)"/>
              </a:rPr>
              <a:t>Nếu code </a:t>
            </a:r>
            <a:r>
              <a:rPr lang="en-US" b="1" dirty="0" err="1">
                <a:latin typeface="Calibri (Body)"/>
              </a:rPr>
              <a:t>chứa</a:t>
            </a:r>
            <a:r>
              <a:rPr lang="en-US" b="1" dirty="0">
                <a:latin typeface="Calibri (Body)"/>
              </a:rPr>
              <a:t> </a:t>
            </a:r>
            <a:r>
              <a:rPr lang="en-US" b="1" dirty="0" err="1">
                <a:latin typeface="Calibri (Body)"/>
              </a:rPr>
              <a:t>thông</a:t>
            </a:r>
            <a:r>
              <a:rPr lang="en-US" b="1" dirty="0">
                <a:latin typeface="Calibri (Body)"/>
              </a:rPr>
              <a:t> tin </a:t>
            </a:r>
            <a:r>
              <a:rPr lang="en-US" b="1" dirty="0" err="1">
                <a:latin typeface="Calibri (Body)"/>
              </a:rPr>
              <a:t>nhạy</a:t>
            </a:r>
            <a:r>
              <a:rPr lang="en-US" b="1" dirty="0">
                <a:latin typeface="Calibri (Body)"/>
              </a:rPr>
              <a:t> </a:t>
            </a:r>
            <a:r>
              <a:rPr lang="en-US" b="1" dirty="0" err="1">
                <a:latin typeface="Calibri (Body)"/>
              </a:rPr>
              <a:t>cảm</a:t>
            </a:r>
            <a:r>
              <a:rPr lang="en-US" b="1" dirty="0">
                <a:latin typeface="Calibri (Body)"/>
              </a:rPr>
              <a:t> hardcoded, </a:t>
            </a:r>
            <a:r>
              <a:rPr lang="en-US" b="1" dirty="0" err="1">
                <a:latin typeface="Calibri (Body)"/>
              </a:rPr>
              <a:t>SonarCloud</a:t>
            </a:r>
            <a:r>
              <a:rPr lang="en-US" b="1" dirty="0">
                <a:latin typeface="Calibri (Body)"/>
              </a:rPr>
              <a:t> sẽ cảnh báo:</a:t>
            </a:r>
          </a:p>
          <a:p>
            <a:endParaRPr lang="en-US" b="1" dirty="0">
              <a:latin typeface="Calibri (Body)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db_password</a:t>
            </a:r>
            <a:r>
              <a:rPr lang="en-US" dirty="0">
                <a:latin typeface="Consolas" panose="020B0609020204030204" pitchFamily="49" charset="0"/>
              </a:rPr>
              <a:t> = "123456"  # 🛑 Cảnh báo: Không </a:t>
            </a:r>
            <a:r>
              <a:rPr lang="en-US" dirty="0" err="1">
                <a:latin typeface="Consolas" panose="020B0609020204030204" pitchFamily="49" charset="0"/>
              </a:rPr>
              <a:t>nên</a:t>
            </a:r>
            <a:r>
              <a:rPr lang="en-US" dirty="0">
                <a:latin typeface="Consolas" panose="020B0609020204030204" pitchFamily="49" charset="0"/>
              </a:rPr>
              <a:t> hardcode </a:t>
            </a:r>
            <a:r>
              <a:rPr lang="en-US" dirty="0" err="1">
                <a:latin typeface="Consolas" panose="020B0609020204030204" pitchFamily="49" charset="0"/>
              </a:rPr>
              <a:t>mật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khẩu</a:t>
            </a:r>
            <a:r>
              <a:rPr lang="en-US" dirty="0">
                <a:latin typeface="Consolas" panose="020B0609020204030204" pitchFamily="49" charset="0"/>
              </a:rPr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BB5BC3-2A0E-F76A-82B6-D0B6F1E54299}"/>
              </a:ext>
            </a:extLst>
          </p:cNvPr>
          <p:cNvSpPr txBox="1"/>
          <p:nvPr/>
        </p:nvSpPr>
        <p:spPr>
          <a:xfrm>
            <a:off x="466594" y="4779194"/>
            <a:ext cx="8686800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Calibri (Body)"/>
              </a:rPr>
              <a:t>📊 3. </a:t>
            </a:r>
            <a:r>
              <a:rPr lang="vi-VN" b="1" dirty="0">
                <a:latin typeface="Calibri (Body)"/>
              </a:rPr>
              <a:t>Quality Gate (Cổng Chất Lượng)</a:t>
            </a:r>
            <a:endParaRPr lang="en-US" b="1" dirty="0">
              <a:latin typeface="Calibri (Body)"/>
            </a:endParaRPr>
          </a:p>
          <a:p>
            <a:endParaRPr lang="vi-VN" b="1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🚦 </a:t>
            </a:r>
            <a:r>
              <a:rPr lang="vi-VN" b="1" dirty="0">
                <a:latin typeface="Calibri (Body)"/>
              </a:rPr>
              <a:t>Quality Gate</a:t>
            </a:r>
            <a:r>
              <a:rPr lang="vi-VN" dirty="0">
                <a:latin typeface="Calibri (Body)"/>
              </a:rPr>
              <a:t> giúp kiểm tra chất lượng code trước khi merge vào nhánh chính.</a:t>
            </a:r>
            <a:endParaRPr lang="en-US" dirty="0">
              <a:latin typeface="Calibri (Body)"/>
            </a:endParaRPr>
          </a:p>
          <a:p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✅ </a:t>
            </a:r>
            <a:r>
              <a:rPr lang="vi-VN" dirty="0">
                <a:latin typeface="Calibri (Body)"/>
              </a:rPr>
              <a:t>Thiết lập tiêu chí kiểm tra code như:</a:t>
            </a:r>
            <a:br>
              <a:rPr lang="vi-VN" dirty="0">
                <a:latin typeface="Calibri (Body)"/>
              </a:rPr>
            </a:br>
            <a:r>
              <a:rPr lang="vi-VN" dirty="0">
                <a:latin typeface="Calibri (Body)"/>
              </a:rPr>
              <a:t>✔️ </a:t>
            </a:r>
            <a:r>
              <a:rPr lang="vi-VN" b="1" dirty="0">
                <a:latin typeface="Calibri (Body)"/>
              </a:rPr>
              <a:t>Coverage ≥ 80%</a:t>
            </a:r>
            <a:r>
              <a:rPr lang="vi-VN" dirty="0">
                <a:latin typeface="Calibri (Body)"/>
              </a:rPr>
              <a:t> </a:t>
            </a:r>
            <a:r>
              <a:rPr lang="en-US" dirty="0">
                <a:latin typeface="Calibri (Body)"/>
              </a:rPr>
              <a:t>🛡️</a:t>
            </a:r>
            <a:br>
              <a:rPr lang="en-US" dirty="0">
                <a:latin typeface="Calibri (Body)"/>
              </a:rPr>
            </a:br>
            <a:r>
              <a:rPr lang="en-US" dirty="0">
                <a:latin typeface="Calibri (Body)"/>
              </a:rPr>
              <a:t>✔️ </a:t>
            </a:r>
            <a:r>
              <a:rPr lang="vi-VN" b="1" dirty="0">
                <a:latin typeface="Calibri (Body)"/>
              </a:rPr>
              <a:t>Không có bug hoặc vulnerability nghiêm trọng</a:t>
            </a:r>
            <a:r>
              <a:rPr lang="vi-VN" dirty="0">
                <a:latin typeface="Calibri (Body)"/>
              </a:rPr>
              <a:t> </a:t>
            </a:r>
            <a:r>
              <a:rPr lang="en-US" dirty="0">
                <a:latin typeface="Calibri (Body)"/>
              </a:rPr>
              <a:t>🚫</a:t>
            </a:r>
            <a:br>
              <a:rPr lang="en-US" dirty="0">
                <a:latin typeface="Calibri (Body)"/>
              </a:rPr>
            </a:br>
            <a:r>
              <a:rPr lang="en-US" dirty="0">
                <a:latin typeface="Calibri (Body)"/>
              </a:rPr>
              <a:t>✔️ </a:t>
            </a:r>
            <a:r>
              <a:rPr lang="vi-VN" b="1" dirty="0">
                <a:latin typeface="Calibri (Body)"/>
              </a:rPr>
              <a:t>Technical Debt phải thấp</a:t>
            </a:r>
            <a:r>
              <a:rPr lang="vi-VN" dirty="0">
                <a:latin typeface="Calibri (Body)"/>
              </a:rPr>
              <a:t> </a:t>
            </a:r>
            <a:r>
              <a:rPr lang="en-US" dirty="0">
                <a:latin typeface="Calibri (Body)"/>
              </a:rPr>
              <a:t>📉</a:t>
            </a:r>
          </a:p>
          <a:p>
            <a:r>
              <a:rPr lang="en-US" dirty="0">
                <a:latin typeface="Calibri (Body)"/>
              </a:rPr>
              <a:t>💡 </a:t>
            </a:r>
            <a:r>
              <a:rPr lang="vi-VN" b="1" dirty="0">
                <a:latin typeface="Calibri (Body)"/>
              </a:rPr>
              <a:t>Nếu không đạt yêu cầu, PR sẽ bị chặn trước khi merge!</a:t>
            </a:r>
            <a:endParaRPr lang="en-US" b="1" dirty="0">
              <a:latin typeface="Calibri (Body)"/>
            </a:endParaRPr>
          </a:p>
          <a:p>
            <a:endParaRPr lang="vi-VN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📌 </a:t>
            </a:r>
            <a:r>
              <a:rPr lang="vi-VN" b="1" dirty="0">
                <a:latin typeface="Calibri (Body)"/>
              </a:rPr>
              <a:t>Ví dụ: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🔴 </a:t>
            </a:r>
            <a:r>
              <a:rPr lang="vi-VN" dirty="0">
                <a:latin typeface="Calibri (Body)"/>
              </a:rPr>
              <a:t>Nếu code coverage &lt; 80%, </a:t>
            </a:r>
            <a:r>
              <a:rPr lang="vi-VN" b="1" dirty="0">
                <a:latin typeface="Calibri (Body)"/>
              </a:rPr>
              <a:t>SonarCloud sẽ không cho merge PR!</a:t>
            </a:r>
            <a:endParaRPr lang="en-US" b="1" dirty="0">
              <a:latin typeface="Calibri (Body)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2E04A-F243-88B6-8DC6-7D26504CDC99}"/>
              </a:ext>
            </a:extLst>
          </p:cNvPr>
          <p:cNvSpPr txBox="1"/>
          <p:nvPr/>
        </p:nvSpPr>
        <p:spPr>
          <a:xfrm>
            <a:off x="466594" y="8388374"/>
            <a:ext cx="8686800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vi-VN" b="1" dirty="0">
                <a:latin typeface="Calibri (Body)"/>
              </a:rPr>
              <a:t>📊 </a:t>
            </a:r>
            <a:r>
              <a:rPr lang="en-US" b="1" dirty="0">
                <a:latin typeface="Calibri (Body)"/>
              </a:rPr>
              <a:t>5</a:t>
            </a:r>
            <a:r>
              <a:rPr lang="vi-VN" b="1" dirty="0">
                <a:latin typeface="Calibri (Body)"/>
              </a:rPr>
              <a:t>. Technical Debt Management (Quản Lý Nợ Kỹ Thuật)</a:t>
            </a:r>
            <a:endParaRPr lang="en-US" b="1" dirty="0">
              <a:latin typeface="Calibri (Body)"/>
            </a:endParaRPr>
          </a:p>
          <a:p>
            <a:endParaRPr lang="vi-VN" b="1" dirty="0">
              <a:latin typeface="Calibri (Body)"/>
            </a:endParaRPr>
          </a:p>
          <a:p>
            <a:r>
              <a:rPr lang="vi-VN" dirty="0">
                <a:latin typeface="Calibri (Body)"/>
              </a:rPr>
              <a:t>📉 SonarCloud </a:t>
            </a:r>
            <a:r>
              <a:rPr lang="vi-VN" b="1" dirty="0">
                <a:latin typeface="Calibri (Body)"/>
              </a:rPr>
              <a:t>đánh giá mức độ nợ kỹ thuật</a:t>
            </a:r>
            <a:r>
              <a:rPr lang="vi-VN" dirty="0">
                <a:latin typeface="Calibri (Body)"/>
              </a:rPr>
              <a:t> trong codebase.</a:t>
            </a:r>
            <a:br>
              <a:rPr lang="vi-VN" dirty="0">
                <a:latin typeface="Calibri (Body)"/>
              </a:rPr>
            </a:br>
            <a:r>
              <a:rPr lang="vi-VN" dirty="0">
                <a:latin typeface="Calibri (Body)"/>
              </a:rPr>
              <a:t>✅ </a:t>
            </a:r>
            <a:r>
              <a:rPr lang="vi-VN" b="1" dirty="0">
                <a:latin typeface="Calibri (Body)"/>
              </a:rPr>
              <a:t>Hiển thị số giờ/công sức cần để sửa code xấu</a:t>
            </a:r>
            <a:r>
              <a:rPr lang="vi-VN" dirty="0">
                <a:latin typeface="Calibri (Body)"/>
              </a:rPr>
              <a:t>.</a:t>
            </a:r>
            <a:br>
              <a:rPr lang="vi-VN" dirty="0">
                <a:latin typeface="Calibri (Body)"/>
              </a:rPr>
            </a:br>
            <a:r>
              <a:rPr lang="vi-VN" dirty="0">
                <a:latin typeface="Calibri (Body)"/>
              </a:rPr>
              <a:t>✅ </a:t>
            </a:r>
            <a:r>
              <a:rPr lang="vi-VN" b="1" dirty="0">
                <a:latin typeface="Calibri (Body)"/>
              </a:rPr>
              <a:t>Ưu tiên sửa chữa các vấn đề ảnh hưởng lớn nhất đến hệ thống</a:t>
            </a:r>
            <a:r>
              <a:rPr lang="vi-VN" dirty="0">
                <a:latin typeface="Calibri (Body)"/>
              </a:rPr>
              <a:t>.</a:t>
            </a:r>
          </a:p>
          <a:p>
            <a:r>
              <a:rPr lang="vi-VN" dirty="0">
                <a:latin typeface="Calibri (Body)"/>
              </a:rPr>
              <a:t>💡 </a:t>
            </a:r>
            <a:r>
              <a:rPr lang="vi-VN" b="1" dirty="0">
                <a:latin typeface="Calibri (Body)"/>
              </a:rPr>
              <a:t>Mục tiêu:</a:t>
            </a:r>
            <a:r>
              <a:rPr lang="vi-VN" dirty="0">
                <a:latin typeface="Calibri (Body)"/>
              </a:rPr>
              <a:t> </a:t>
            </a:r>
            <a:r>
              <a:rPr lang="vi-VN" b="1" dirty="0">
                <a:latin typeface="Calibri (Body)"/>
              </a:rPr>
              <a:t>Giảm technical debt theo thời gian để code dễ bảo trì hơn.</a:t>
            </a:r>
            <a:endParaRPr lang="vi-VN" dirty="0">
              <a:latin typeface="Calibri (Body)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0466CC-884E-97FC-7353-75106FFA1180}"/>
              </a:ext>
            </a:extLst>
          </p:cNvPr>
          <p:cNvSpPr txBox="1"/>
          <p:nvPr/>
        </p:nvSpPr>
        <p:spPr>
          <a:xfrm>
            <a:off x="9375648" y="5105926"/>
            <a:ext cx="8686800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Calibri (Body)"/>
              </a:rPr>
              <a:t>📂 4. </a:t>
            </a:r>
            <a:r>
              <a:rPr lang="vi-VN" b="1" dirty="0">
                <a:latin typeface="Calibri (Body)"/>
              </a:rPr>
              <a:t>Branch &amp; Pull Request Analysis (Phân Tích Nhánh &amp; PR)</a:t>
            </a:r>
            <a:endParaRPr lang="en-US" b="1" dirty="0">
              <a:latin typeface="Calibri (Body)"/>
            </a:endParaRPr>
          </a:p>
          <a:p>
            <a:endParaRPr lang="vi-VN" b="1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🔄 </a:t>
            </a:r>
            <a:r>
              <a:rPr lang="vi-VN" dirty="0">
                <a:latin typeface="Calibri (Body)"/>
              </a:rPr>
              <a:t>SonarCloud hỗ trợ </a:t>
            </a:r>
            <a:r>
              <a:rPr lang="vi-VN" b="1" dirty="0">
                <a:latin typeface="Calibri (Body)"/>
              </a:rPr>
              <a:t>quét code trên từng branch</a:t>
            </a:r>
            <a:r>
              <a:rPr lang="vi-VN" dirty="0">
                <a:latin typeface="Calibri (Body)"/>
              </a:rPr>
              <a:t> để đảm bảo code mới không làm giảm chất lượng.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✅ </a:t>
            </a:r>
            <a:r>
              <a:rPr lang="vi-VN" b="1" dirty="0">
                <a:latin typeface="Calibri (Body)"/>
              </a:rPr>
              <a:t>Quét từng Pull Request trước khi merge</a:t>
            </a:r>
            <a:r>
              <a:rPr lang="vi-VN" dirty="0">
                <a:latin typeface="Calibri (Body)"/>
              </a:rPr>
              <a:t>.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✅ </a:t>
            </a:r>
            <a:r>
              <a:rPr lang="vi-VN" b="1" dirty="0">
                <a:latin typeface="Calibri (Body)"/>
              </a:rPr>
              <a:t>So sánh chất lượng code giữa các branch</a:t>
            </a:r>
            <a:r>
              <a:rPr lang="vi-VN" dirty="0">
                <a:latin typeface="Calibri (Body)"/>
              </a:rPr>
              <a:t>.</a:t>
            </a:r>
          </a:p>
          <a:p>
            <a:r>
              <a:rPr lang="en-US" dirty="0">
                <a:latin typeface="Calibri (Body)"/>
              </a:rPr>
              <a:t>📌 </a:t>
            </a:r>
            <a:r>
              <a:rPr lang="vi-VN" b="1" dirty="0">
                <a:latin typeface="Calibri (Body)"/>
              </a:rPr>
              <a:t>Ví dụ: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🔍 </a:t>
            </a:r>
            <a:r>
              <a:rPr lang="vi-VN" b="1" dirty="0">
                <a:latin typeface="Calibri (Body)"/>
              </a:rPr>
              <a:t>PR chứa lỗi bảo mật =&gt; SonarCloud sẽ cảnh báo &amp; chặn merge!</a:t>
            </a:r>
            <a:endParaRPr lang="vi-VN" dirty="0">
              <a:latin typeface="Calibri (Body)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7B4F75-BE93-FF78-6DB6-310661BBA5F5}"/>
              </a:ext>
            </a:extLst>
          </p:cNvPr>
          <p:cNvSpPr txBox="1"/>
          <p:nvPr/>
        </p:nvSpPr>
        <p:spPr>
          <a:xfrm>
            <a:off x="9375648" y="7585019"/>
            <a:ext cx="8686800" cy="2585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Calibri (Body)"/>
              </a:rPr>
              <a:t>📌 6. </a:t>
            </a:r>
            <a:r>
              <a:rPr lang="vi-VN" b="1" dirty="0">
                <a:latin typeface="Calibri (Body)"/>
              </a:rPr>
              <a:t>CI/CD Integration (Tích Hợp Vào CI/CD)</a:t>
            </a:r>
            <a:endParaRPr lang="en-US" b="1" dirty="0">
              <a:latin typeface="Calibri (Body)"/>
            </a:endParaRPr>
          </a:p>
          <a:p>
            <a:endParaRPr lang="vi-VN" b="1" dirty="0">
              <a:latin typeface="Calibri (Body)"/>
            </a:endParaRPr>
          </a:p>
          <a:p>
            <a:r>
              <a:rPr lang="vi-VN" dirty="0">
                <a:latin typeface="Calibri (Body)"/>
              </a:rPr>
              <a:t>⚡ SonarCloud dễ dàng tích hợp với </a:t>
            </a:r>
            <a:r>
              <a:rPr lang="vi-VN" b="1" dirty="0">
                <a:latin typeface="Calibri (Body)"/>
              </a:rPr>
              <a:t>Jenkins, GitHub Actions, GitLab CI/CD, Azure DevOps...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✅ </a:t>
            </a:r>
            <a:r>
              <a:rPr lang="vi-VN" b="1" dirty="0">
                <a:latin typeface="Calibri (Body)"/>
              </a:rPr>
              <a:t>Tự động quét code trong pipeline build</a:t>
            </a:r>
            <a:r>
              <a:rPr lang="vi-VN" dirty="0">
                <a:latin typeface="Calibri (Body)"/>
              </a:rPr>
              <a:t>.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✅ </a:t>
            </a:r>
            <a:r>
              <a:rPr lang="vi-VN" b="1" dirty="0">
                <a:latin typeface="Calibri (Body)"/>
              </a:rPr>
              <a:t>Không cần cài đặt server, tất cả chạy trên cloud</a:t>
            </a:r>
            <a:r>
              <a:rPr lang="vi-VN" dirty="0">
                <a:latin typeface="Calibri (Body)"/>
              </a:rPr>
              <a:t>.</a:t>
            </a:r>
            <a:endParaRPr lang="en-US" dirty="0">
              <a:latin typeface="Calibri (Body)"/>
            </a:endParaRPr>
          </a:p>
          <a:p>
            <a:endParaRPr lang="vi-VN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📌 </a:t>
            </a:r>
            <a:r>
              <a:rPr lang="vi-VN" b="1" dirty="0">
                <a:latin typeface="Calibri (Body)"/>
              </a:rPr>
              <a:t>Ví dụ: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🔥 </a:t>
            </a:r>
            <a:r>
              <a:rPr lang="vi-VN" b="1" dirty="0">
                <a:latin typeface="Calibri (Body)"/>
              </a:rPr>
              <a:t>Tích hợp SonarCloud với GitHub Actions</a:t>
            </a:r>
            <a:r>
              <a:rPr lang="vi-VN" dirty="0">
                <a:latin typeface="Calibri (Body)"/>
              </a:rPr>
              <a:t> để kiểm tra code trước khi deploy:</a:t>
            </a:r>
          </a:p>
        </p:txBody>
      </p:sp>
    </p:spTree>
    <p:extLst>
      <p:ext uri="{BB962C8B-B14F-4D97-AF65-F5344CB8AC3E}">
        <p14:creationId xmlns:p14="http://schemas.microsoft.com/office/powerpoint/2010/main" val="3474749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06DA8-0BA4-5112-1E36-C45DBFA1B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1A899-C0AD-03A6-1034-A6BDC0A33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94" y="174844"/>
            <a:ext cx="13676126" cy="1143000"/>
          </a:xfrm>
        </p:spPr>
        <p:txBody>
          <a:bodyPr>
            <a:normAutofit/>
          </a:bodyPr>
          <a:lstStyle/>
          <a:p>
            <a:r>
              <a:rPr lang="it-IT" b="1" dirty="0"/>
              <a:t>Quy Trình Hoạt Động Của SonarCloud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7F269-67D5-EE1E-5F11-6086DAEAFF97}"/>
              </a:ext>
            </a:extLst>
          </p:cNvPr>
          <p:cNvSpPr txBox="1"/>
          <p:nvPr/>
        </p:nvSpPr>
        <p:spPr>
          <a:xfrm>
            <a:off x="466594" y="1632871"/>
            <a:ext cx="8686800" cy="3139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Calibri (Body)"/>
              </a:rPr>
              <a:t>📌 </a:t>
            </a:r>
            <a:r>
              <a:rPr lang="vi-VN" b="1" dirty="0">
                <a:latin typeface="Calibri (Body)"/>
              </a:rPr>
              <a:t>Bước 1: Quét Mã Nguồn </a:t>
            </a:r>
            <a:r>
              <a:rPr lang="en-US" b="1" dirty="0">
                <a:latin typeface="Calibri (Body)"/>
              </a:rPr>
              <a:t>🔎</a:t>
            </a:r>
          </a:p>
          <a:p>
            <a:endParaRPr lang="en-US" b="1" dirty="0">
              <a:latin typeface="Calibri (Body)"/>
            </a:endParaRPr>
          </a:p>
          <a:p>
            <a:r>
              <a:rPr lang="vi-VN" dirty="0">
                <a:latin typeface="Calibri (Body)"/>
              </a:rPr>
              <a:t>SonarCloud </a:t>
            </a:r>
            <a:r>
              <a:rPr lang="vi-VN" b="1" dirty="0">
                <a:latin typeface="Calibri (Body)"/>
              </a:rPr>
              <a:t>quét mã nguồn</a:t>
            </a:r>
            <a:r>
              <a:rPr lang="vi-VN" dirty="0">
                <a:latin typeface="Calibri (Body)"/>
              </a:rPr>
              <a:t> của dự án thông qua </a:t>
            </a:r>
            <a:r>
              <a:rPr lang="vi-VN" b="1" dirty="0">
                <a:latin typeface="Calibri (Body)"/>
              </a:rPr>
              <a:t>SonarScanner</a:t>
            </a:r>
            <a:r>
              <a:rPr lang="vi-VN" dirty="0">
                <a:latin typeface="Calibri (Body)"/>
              </a:rPr>
              <a:t> để tìm kiếm: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✅ </a:t>
            </a:r>
            <a:r>
              <a:rPr lang="vi-VN" b="1" dirty="0">
                <a:latin typeface="Calibri (Body)"/>
              </a:rPr>
              <a:t>Bug</a:t>
            </a:r>
            <a:r>
              <a:rPr lang="vi-VN" dirty="0">
                <a:latin typeface="Calibri (Body)"/>
              </a:rPr>
              <a:t> </a:t>
            </a:r>
            <a:r>
              <a:rPr lang="en-US" dirty="0">
                <a:latin typeface="Calibri (Body)"/>
              </a:rPr>
              <a:t>🐛 → </a:t>
            </a:r>
            <a:r>
              <a:rPr lang="vi-VN" dirty="0">
                <a:latin typeface="Calibri (Body)"/>
              </a:rPr>
              <a:t>Lỗi logic, cú pháp sai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✅ </a:t>
            </a:r>
            <a:r>
              <a:rPr lang="vi-VN" b="1" dirty="0">
                <a:latin typeface="Calibri (Body)"/>
              </a:rPr>
              <a:t>Vulnerability</a:t>
            </a:r>
            <a:r>
              <a:rPr lang="vi-VN" dirty="0">
                <a:latin typeface="Calibri (Body)"/>
              </a:rPr>
              <a:t> </a:t>
            </a:r>
            <a:r>
              <a:rPr lang="en-US" dirty="0">
                <a:latin typeface="Calibri (Body)"/>
              </a:rPr>
              <a:t>🔓 → </a:t>
            </a:r>
            <a:r>
              <a:rPr lang="vi-VN" dirty="0">
                <a:latin typeface="Calibri (Body)"/>
              </a:rPr>
              <a:t>Lỗ hổng bảo mật (SQL Injection, XSS, Hardcoded Passwords...)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✅ </a:t>
            </a:r>
            <a:r>
              <a:rPr lang="vi-VN" b="1" dirty="0">
                <a:latin typeface="Calibri (Body)"/>
              </a:rPr>
              <a:t>Code Smell</a:t>
            </a:r>
            <a:r>
              <a:rPr lang="vi-VN" dirty="0">
                <a:latin typeface="Calibri (Body)"/>
              </a:rPr>
              <a:t> </a:t>
            </a:r>
            <a:r>
              <a:rPr lang="en-US" dirty="0">
                <a:latin typeface="Calibri (Body)"/>
              </a:rPr>
              <a:t>💨 → </a:t>
            </a:r>
            <a:r>
              <a:rPr lang="vi-VN" dirty="0">
                <a:latin typeface="Calibri (Body)"/>
              </a:rPr>
              <a:t>Mã xấu, khó bảo trì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✅ </a:t>
            </a:r>
            <a:r>
              <a:rPr lang="vi-VN" b="1" dirty="0">
                <a:latin typeface="Calibri (Body)"/>
              </a:rPr>
              <a:t>Coverage</a:t>
            </a:r>
            <a:r>
              <a:rPr lang="vi-VN" dirty="0">
                <a:latin typeface="Calibri (Body)"/>
              </a:rPr>
              <a:t> </a:t>
            </a:r>
            <a:r>
              <a:rPr lang="en-US" dirty="0">
                <a:latin typeface="Calibri (Body)"/>
              </a:rPr>
              <a:t>📊 → </a:t>
            </a:r>
            <a:r>
              <a:rPr lang="vi-VN" dirty="0">
                <a:latin typeface="Calibri (Body)"/>
              </a:rPr>
              <a:t>Độ phủ của Unit Test</a:t>
            </a:r>
            <a:endParaRPr lang="en-US" dirty="0">
              <a:latin typeface="Calibri (Body)"/>
            </a:endParaRPr>
          </a:p>
          <a:p>
            <a:endParaRPr lang="vi-VN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👉 </a:t>
            </a:r>
            <a:r>
              <a:rPr lang="vi-VN" b="1" dirty="0">
                <a:latin typeface="Calibri (Body)"/>
              </a:rPr>
              <a:t>SonarScanner</a:t>
            </a:r>
            <a:r>
              <a:rPr lang="vi-VN" dirty="0">
                <a:latin typeface="Calibri (Body)"/>
              </a:rPr>
              <a:t> có thể chạy trên:</a:t>
            </a:r>
          </a:p>
          <a:p>
            <a:r>
              <a:rPr lang="en-US" dirty="0">
                <a:latin typeface="Calibri (Body)"/>
              </a:rPr>
              <a:t>✔️ </a:t>
            </a:r>
            <a:r>
              <a:rPr lang="vi-VN" b="1" dirty="0">
                <a:latin typeface="Calibri (Body)"/>
              </a:rPr>
              <a:t>Local</a:t>
            </a:r>
            <a:r>
              <a:rPr lang="vi-VN" dirty="0">
                <a:latin typeface="Calibri (Body)"/>
              </a:rPr>
              <a:t> (qua CLI)</a:t>
            </a:r>
          </a:p>
          <a:p>
            <a:r>
              <a:rPr lang="en-US" dirty="0">
                <a:latin typeface="Calibri (Body)"/>
              </a:rPr>
              <a:t>✔️ </a:t>
            </a:r>
            <a:r>
              <a:rPr lang="vi-VN" b="1" dirty="0">
                <a:latin typeface="Calibri (Body)"/>
              </a:rPr>
              <a:t>CI/CD Pipeline</a:t>
            </a:r>
            <a:r>
              <a:rPr lang="vi-VN" dirty="0">
                <a:latin typeface="Calibri (Body)"/>
              </a:rPr>
              <a:t> (GitHub Actions, GitLab CI/CD, Jenkins, Azure DevOps...)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9D74D4-02A2-B23B-FE2B-88E9948ED3BB}"/>
              </a:ext>
            </a:extLst>
          </p:cNvPr>
          <p:cNvSpPr txBox="1"/>
          <p:nvPr/>
        </p:nvSpPr>
        <p:spPr>
          <a:xfrm>
            <a:off x="466594" y="5077528"/>
            <a:ext cx="8686800" cy="480131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Calibri (Body)"/>
              </a:rPr>
              <a:t>📌 </a:t>
            </a:r>
            <a:r>
              <a:rPr lang="vi-VN" b="1" dirty="0">
                <a:latin typeface="Calibri (Body)"/>
              </a:rPr>
              <a:t>Bước 2: Phân Tích Dữ Liệu </a:t>
            </a:r>
            <a:r>
              <a:rPr lang="en-US" b="1" dirty="0">
                <a:latin typeface="Calibri (Body)"/>
              </a:rPr>
              <a:t>🧠</a:t>
            </a:r>
          </a:p>
          <a:p>
            <a:endParaRPr lang="en-US" dirty="0">
              <a:latin typeface="Calibri (Body)"/>
            </a:endParaRPr>
          </a:p>
          <a:p>
            <a:r>
              <a:rPr lang="vi-VN" dirty="0">
                <a:latin typeface="Calibri (Body)"/>
              </a:rPr>
              <a:t>Sau khi quét mã, SonarCloud </a:t>
            </a:r>
            <a:r>
              <a:rPr lang="vi-VN" b="1" dirty="0">
                <a:latin typeface="Calibri (Body)"/>
              </a:rPr>
              <a:t>phân tích dữ liệu</a:t>
            </a:r>
            <a:r>
              <a:rPr lang="vi-VN" dirty="0">
                <a:latin typeface="Calibri (Body)"/>
              </a:rPr>
              <a:t> dựa trên hơn </a:t>
            </a:r>
            <a:r>
              <a:rPr lang="vi-VN" b="1" dirty="0">
                <a:latin typeface="Calibri (Body)"/>
              </a:rPr>
              <a:t>6.000 quy tắc kiểm </a:t>
            </a:r>
            <a:endParaRPr lang="en-US" b="1" dirty="0">
              <a:latin typeface="Calibri (Body)"/>
            </a:endParaRPr>
          </a:p>
          <a:p>
            <a:r>
              <a:rPr lang="vi-VN" b="1" dirty="0">
                <a:latin typeface="Calibri (Body)"/>
              </a:rPr>
              <a:t>tra</a:t>
            </a:r>
            <a:r>
              <a:rPr lang="vi-VN" dirty="0">
                <a:latin typeface="Calibri (Body)"/>
              </a:rPr>
              <a:t> theo các chuẩn: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🔹 </a:t>
            </a:r>
            <a:r>
              <a:rPr lang="vi-VN" b="1" dirty="0">
                <a:latin typeface="Calibri (Body)"/>
              </a:rPr>
              <a:t>OWASP Top 10</a:t>
            </a:r>
            <a:r>
              <a:rPr lang="vi-VN" dirty="0">
                <a:latin typeface="Calibri (Body)"/>
              </a:rPr>
              <a:t> (Bảo mật Web)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🔹 </a:t>
            </a:r>
            <a:r>
              <a:rPr lang="vi-VN" b="1" dirty="0">
                <a:latin typeface="Calibri (Body)"/>
              </a:rPr>
              <a:t>SANS CWE</a:t>
            </a:r>
            <a:r>
              <a:rPr lang="vi-VN" dirty="0">
                <a:latin typeface="Calibri (Body)"/>
              </a:rPr>
              <a:t> (Lỗ hổng phần mềm phổ biến)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Calibri (Body)"/>
              </a:rPr>
              <a:t>🔹 </a:t>
            </a:r>
            <a:r>
              <a:rPr lang="vi-VN" b="1" dirty="0">
                <a:latin typeface="Calibri (Body)"/>
              </a:rPr>
              <a:t>Code Quality Best Practices</a:t>
            </a:r>
            <a:r>
              <a:rPr lang="vi-VN" dirty="0">
                <a:latin typeface="Calibri (Body)"/>
              </a:rPr>
              <a:t> (Quy tắc viết code sạch)</a:t>
            </a:r>
          </a:p>
          <a:p>
            <a:r>
              <a:rPr lang="en-US" dirty="0">
                <a:latin typeface="Calibri (Body)"/>
              </a:rPr>
              <a:t>📊 </a:t>
            </a:r>
            <a:r>
              <a:rPr lang="vi-VN" dirty="0">
                <a:latin typeface="Calibri (Body)"/>
              </a:rPr>
              <a:t>SonarCloud </a:t>
            </a:r>
            <a:r>
              <a:rPr lang="vi-VN" b="1" dirty="0">
                <a:latin typeface="Calibri (Body)"/>
              </a:rPr>
              <a:t>đánh giá mức độ nghiêm trọng</a:t>
            </a:r>
            <a:r>
              <a:rPr lang="vi-VN" dirty="0">
                <a:latin typeface="Calibri (Body)"/>
              </a:rPr>
              <a:t> của vấn đề theo </a:t>
            </a:r>
            <a:r>
              <a:rPr lang="vi-VN" b="1" dirty="0">
                <a:latin typeface="Calibri (Body)"/>
              </a:rPr>
              <a:t>5 cấp độ</a:t>
            </a:r>
            <a:r>
              <a:rPr lang="vi-VN" dirty="0">
                <a:latin typeface="Calibri (Body)"/>
              </a:rPr>
              <a:t>:</a:t>
            </a:r>
            <a:endParaRPr lang="en-US" dirty="0">
              <a:latin typeface="Calibri (Body)"/>
            </a:endParaRPr>
          </a:p>
          <a:p>
            <a:endParaRPr lang="en-US" dirty="0">
              <a:latin typeface="Calibri (Body)"/>
            </a:endParaRPr>
          </a:p>
          <a:p>
            <a:endParaRPr lang="en-US" dirty="0">
              <a:latin typeface="Calibri (Body)"/>
            </a:endParaRPr>
          </a:p>
          <a:p>
            <a:endParaRPr lang="en-US" dirty="0">
              <a:latin typeface="Calibri (Body)"/>
            </a:endParaRPr>
          </a:p>
          <a:p>
            <a:endParaRPr lang="en-US" dirty="0">
              <a:latin typeface="Calibri (Body)"/>
            </a:endParaRPr>
          </a:p>
          <a:p>
            <a:endParaRPr lang="en-US" dirty="0">
              <a:latin typeface="Calibri (Body)"/>
            </a:endParaRPr>
          </a:p>
          <a:p>
            <a:endParaRPr lang="en-US" dirty="0">
              <a:latin typeface="Calibri (Body)"/>
            </a:endParaRPr>
          </a:p>
          <a:p>
            <a:endParaRPr lang="en-US" dirty="0">
              <a:latin typeface="Calibri (Body)"/>
            </a:endParaRPr>
          </a:p>
          <a:p>
            <a:endParaRPr lang="en-US" dirty="0">
              <a:latin typeface="Calibri (Body)"/>
            </a:endParaRPr>
          </a:p>
          <a:p>
            <a:endParaRPr lang="vi-VN" dirty="0">
              <a:latin typeface="Calibri (Body)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A53A5-143D-7A9B-258E-C14D113FAAD9}"/>
              </a:ext>
            </a:extLst>
          </p:cNvPr>
          <p:cNvSpPr txBox="1"/>
          <p:nvPr/>
        </p:nvSpPr>
        <p:spPr>
          <a:xfrm>
            <a:off x="9309969" y="1632871"/>
            <a:ext cx="8686800" cy="34163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Modern Love" panose="04090805081005020601" pitchFamily="82" charset="0"/>
              </a:rPr>
              <a:t>📌 </a:t>
            </a:r>
            <a:r>
              <a:rPr lang="vi-VN" b="1" dirty="0">
                <a:latin typeface="Calibri (Body)"/>
              </a:rPr>
              <a:t>Bước 3: Hiển Thị Báo Cáo Trên Dashboard </a:t>
            </a:r>
            <a:r>
              <a:rPr lang="en-US" b="1" dirty="0">
                <a:latin typeface="Modern Love" panose="04090805081005020601" pitchFamily="82" charset="0"/>
              </a:rPr>
              <a:t>📊</a:t>
            </a:r>
          </a:p>
          <a:p>
            <a:endParaRPr lang="en-US" b="1" dirty="0">
              <a:latin typeface="Modern Love" panose="04090805081005020601" pitchFamily="82" charset="0"/>
            </a:endParaRPr>
          </a:p>
          <a:p>
            <a:r>
              <a:rPr lang="vi-VN" dirty="0">
                <a:latin typeface="Calibri (Body)"/>
              </a:rPr>
              <a:t>Sau khi phân tích xong, SonarCloud </a:t>
            </a:r>
            <a:r>
              <a:rPr lang="vi-VN" b="1" dirty="0">
                <a:latin typeface="Calibri (Body)"/>
              </a:rPr>
              <a:t>hiển thị báo cáo chi tiết</a:t>
            </a:r>
            <a:r>
              <a:rPr lang="vi-VN" dirty="0">
                <a:latin typeface="Calibri (Body)"/>
              </a:rPr>
              <a:t> về </a:t>
            </a:r>
            <a:r>
              <a:rPr lang="vi-VN" b="1" dirty="0">
                <a:latin typeface="Calibri (Body)"/>
              </a:rPr>
              <a:t>lỗi, bảo mật, technical debt</a:t>
            </a:r>
            <a:r>
              <a:rPr lang="vi-VN" dirty="0">
                <a:latin typeface="Calibri (Body)"/>
              </a:rPr>
              <a:t> trên Dashboard.</a:t>
            </a:r>
            <a:endParaRPr lang="en-US" dirty="0">
              <a:latin typeface="Calibri (Body)"/>
            </a:endParaRPr>
          </a:p>
          <a:p>
            <a:endParaRPr lang="vi-VN" dirty="0">
              <a:latin typeface="Calibri (Body)"/>
            </a:endParaRPr>
          </a:p>
          <a:p>
            <a:r>
              <a:rPr lang="en-US" dirty="0">
                <a:latin typeface="Modern Love" panose="04090805081005020601" pitchFamily="82" charset="0"/>
              </a:rPr>
              <a:t>📌 </a:t>
            </a:r>
            <a:r>
              <a:rPr lang="vi-VN" b="1" dirty="0">
                <a:latin typeface="Calibri (Body)"/>
              </a:rPr>
              <a:t>Các chỉ số quan trọng:</a:t>
            </a:r>
            <a:br>
              <a:rPr lang="vi-VN" dirty="0">
                <a:latin typeface="Calibri (Body)"/>
              </a:rPr>
            </a:br>
            <a:r>
              <a:rPr lang="en-US" dirty="0">
                <a:latin typeface="Modern Love" panose="04090805081005020601" pitchFamily="82" charset="0"/>
              </a:rPr>
              <a:t>✅ </a:t>
            </a:r>
            <a:r>
              <a:rPr lang="vi-VN" b="1" dirty="0">
                <a:latin typeface="Calibri (Body)"/>
              </a:rPr>
              <a:t>Bugs &amp; Vulnerabilities</a:t>
            </a:r>
            <a:r>
              <a:rPr lang="vi-VN" dirty="0">
                <a:latin typeface="Calibri (Body)"/>
              </a:rPr>
              <a:t> → Lỗi cần sửa gấp </a:t>
            </a:r>
            <a:r>
              <a:rPr lang="en-US" dirty="0">
                <a:latin typeface="Modern Love" panose="04090805081005020601" pitchFamily="82" charset="0"/>
              </a:rPr>
              <a:t>🔥</a:t>
            </a:r>
            <a:br>
              <a:rPr lang="en-US" dirty="0">
                <a:latin typeface="Modern Love" panose="04090805081005020601" pitchFamily="82" charset="0"/>
              </a:rPr>
            </a:br>
            <a:r>
              <a:rPr lang="en-US" dirty="0">
                <a:latin typeface="Modern Love" panose="04090805081005020601" pitchFamily="82" charset="0"/>
              </a:rPr>
              <a:t>✅ </a:t>
            </a:r>
            <a:r>
              <a:rPr lang="vi-VN" b="1" dirty="0">
                <a:latin typeface="Calibri (Body)"/>
              </a:rPr>
              <a:t>Code Smells</a:t>
            </a:r>
            <a:r>
              <a:rPr lang="vi-VN" dirty="0">
                <a:latin typeface="Calibri (Body)"/>
              </a:rPr>
              <a:t> → Độ phức tạp &amp; maintainability </a:t>
            </a:r>
            <a:r>
              <a:rPr lang="en-US" dirty="0">
                <a:latin typeface="Modern Love" panose="04090805081005020601" pitchFamily="82" charset="0"/>
              </a:rPr>
              <a:t>💨</a:t>
            </a:r>
            <a:br>
              <a:rPr lang="en-US" dirty="0">
                <a:latin typeface="Modern Love" panose="04090805081005020601" pitchFamily="82" charset="0"/>
              </a:rPr>
            </a:br>
            <a:r>
              <a:rPr lang="en-US" dirty="0">
                <a:latin typeface="Modern Love" panose="04090805081005020601" pitchFamily="82" charset="0"/>
              </a:rPr>
              <a:t>✅ </a:t>
            </a:r>
            <a:r>
              <a:rPr lang="vi-VN" b="1" dirty="0">
                <a:latin typeface="Calibri (Body)"/>
              </a:rPr>
              <a:t>Test Coverage</a:t>
            </a:r>
            <a:r>
              <a:rPr lang="vi-VN" dirty="0">
                <a:latin typeface="Calibri (Body)"/>
              </a:rPr>
              <a:t> → Độ phủ code của Unit Test </a:t>
            </a:r>
            <a:r>
              <a:rPr lang="en-US" dirty="0">
                <a:latin typeface="Modern Love" panose="04090805081005020601" pitchFamily="82" charset="0"/>
              </a:rPr>
              <a:t>🎯</a:t>
            </a:r>
            <a:br>
              <a:rPr lang="en-US" dirty="0">
                <a:latin typeface="Modern Love" panose="04090805081005020601" pitchFamily="82" charset="0"/>
              </a:rPr>
            </a:br>
            <a:r>
              <a:rPr lang="en-US" dirty="0">
                <a:latin typeface="Modern Love" panose="04090805081005020601" pitchFamily="82" charset="0"/>
              </a:rPr>
              <a:t>✅ </a:t>
            </a:r>
            <a:r>
              <a:rPr lang="vi-VN" b="1" dirty="0">
                <a:latin typeface="Calibri (Body)"/>
              </a:rPr>
              <a:t>Technical Debt</a:t>
            </a:r>
            <a:r>
              <a:rPr lang="vi-VN" dirty="0">
                <a:latin typeface="Calibri (Body)"/>
              </a:rPr>
              <a:t> → Thời gian cần để cải thiện code ⏳</a:t>
            </a:r>
            <a:endParaRPr lang="en-US" dirty="0">
              <a:latin typeface="Calibri (Body)"/>
            </a:endParaRPr>
          </a:p>
          <a:p>
            <a:endParaRPr lang="vi-VN" dirty="0">
              <a:latin typeface="Calibri (Body)"/>
            </a:endParaRPr>
          </a:p>
          <a:p>
            <a:r>
              <a:rPr lang="en-US" dirty="0">
                <a:latin typeface="Modern Love" panose="04090805081005020601" pitchFamily="82" charset="0"/>
              </a:rPr>
              <a:t>💡 </a:t>
            </a:r>
            <a:r>
              <a:rPr lang="vi-VN" b="1" dirty="0">
                <a:latin typeface="Calibri (Body)"/>
              </a:rPr>
              <a:t>Mọi lỗi sẽ xuất hiện trực tiếp trên GitHub/GitLab/Jenkins!</a:t>
            </a:r>
            <a:r>
              <a:rPr lang="vi-VN" dirty="0">
                <a:latin typeface="Calibri (Body)"/>
              </a:rPr>
              <a:t> </a:t>
            </a:r>
            <a:r>
              <a:rPr lang="en-US" dirty="0">
                <a:latin typeface="Modern Love" panose="04090805081005020601" pitchFamily="82" charset="0"/>
              </a:rPr>
              <a:t>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FC4D9-41D3-0CE8-3C12-3DF7EE540488}"/>
              </a:ext>
            </a:extLst>
          </p:cNvPr>
          <p:cNvSpPr txBox="1"/>
          <p:nvPr/>
        </p:nvSpPr>
        <p:spPr>
          <a:xfrm>
            <a:off x="9309969" y="5364218"/>
            <a:ext cx="8686800" cy="28623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Calibri (Body)"/>
              </a:rPr>
              <a:t>📌 </a:t>
            </a:r>
            <a:r>
              <a:rPr lang="vi-VN" b="1" dirty="0">
                <a:latin typeface="Calibri (Body)"/>
              </a:rPr>
              <a:t>Bước 4: Áp Dụng Quality Gate </a:t>
            </a:r>
            <a:r>
              <a:rPr lang="en-US" b="1" dirty="0">
                <a:latin typeface="Calibri (Body)"/>
              </a:rPr>
              <a:t>🚦</a:t>
            </a:r>
          </a:p>
          <a:p>
            <a:endParaRPr lang="en-US" b="1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🚨 </a:t>
            </a:r>
            <a:r>
              <a:rPr lang="vi-VN" b="1" dirty="0">
                <a:latin typeface="Calibri (Body)"/>
              </a:rPr>
              <a:t>Quality Gate</a:t>
            </a:r>
            <a:r>
              <a:rPr lang="vi-VN" dirty="0">
                <a:latin typeface="Calibri (Body)"/>
              </a:rPr>
              <a:t> giúp </a:t>
            </a:r>
            <a:r>
              <a:rPr lang="vi-VN" b="1" dirty="0">
                <a:latin typeface="Calibri (Body)"/>
              </a:rPr>
              <a:t>ngăn chặn merge code kém chất lượng</a:t>
            </a:r>
            <a:r>
              <a:rPr lang="vi-VN" dirty="0">
                <a:latin typeface="Calibri (Body)"/>
              </a:rPr>
              <a:t> vào nhánh chính.</a:t>
            </a:r>
            <a:br>
              <a:rPr lang="vi-VN" dirty="0">
                <a:latin typeface="Calibri (Body)"/>
              </a:rPr>
            </a:br>
            <a:r>
              <a:rPr lang="vi-VN" dirty="0">
                <a:latin typeface="Calibri (Body)"/>
              </a:rPr>
              <a:t>Nếu code không đạt tiêu chuẩn, </a:t>
            </a:r>
            <a:r>
              <a:rPr lang="vi-VN" b="1" dirty="0">
                <a:latin typeface="Calibri (Body)"/>
              </a:rPr>
              <a:t>Pull Request sẽ bị chặn</a:t>
            </a:r>
            <a:r>
              <a:rPr lang="vi-VN" dirty="0">
                <a:latin typeface="Calibri (Body)"/>
              </a:rPr>
              <a:t> </a:t>
            </a:r>
            <a:r>
              <a:rPr lang="en-US" dirty="0">
                <a:latin typeface="Calibri (Body)"/>
              </a:rPr>
              <a:t>❌.</a:t>
            </a:r>
          </a:p>
          <a:p>
            <a:r>
              <a:rPr lang="en-US" dirty="0">
                <a:latin typeface="Calibri (Body)"/>
              </a:rPr>
              <a:t>🔹 </a:t>
            </a:r>
            <a:r>
              <a:rPr lang="vi-VN" b="1" dirty="0">
                <a:latin typeface="Calibri (Body)"/>
              </a:rPr>
              <a:t>Tiêu chí mặc định của Quality Gate:</a:t>
            </a:r>
            <a:br>
              <a:rPr lang="vi-VN" dirty="0">
                <a:latin typeface="Calibri (Body)"/>
              </a:rPr>
            </a:br>
            <a:r>
              <a:rPr lang="vi-VN" dirty="0">
                <a:latin typeface="Calibri (Body)"/>
              </a:rPr>
              <a:t>✔️ </a:t>
            </a:r>
            <a:r>
              <a:rPr lang="vi-VN" b="1" dirty="0">
                <a:latin typeface="Calibri (Body)"/>
              </a:rPr>
              <a:t>Không có lỗi Blocker &amp; Critical</a:t>
            </a:r>
            <a:r>
              <a:rPr lang="vi-VN" dirty="0">
                <a:latin typeface="Calibri (Body)"/>
              </a:rPr>
              <a:t> </a:t>
            </a:r>
            <a:r>
              <a:rPr lang="en-US" dirty="0">
                <a:latin typeface="Calibri (Body)"/>
              </a:rPr>
              <a:t>🚫</a:t>
            </a:r>
            <a:br>
              <a:rPr lang="en-US" dirty="0">
                <a:latin typeface="Calibri (Body)"/>
              </a:rPr>
            </a:br>
            <a:r>
              <a:rPr lang="en-US" dirty="0">
                <a:latin typeface="Calibri (Body)"/>
              </a:rPr>
              <a:t>✔️ </a:t>
            </a:r>
            <a:r>
              <a:rPr lang="vi-VN" b="1" dirty="0">
                <a:latin typeface="Calibri (Body)"/>
              </a:rPr>
              <a:t>Code Coverage ≥ 80%</a:t>
            </a:r>
            <a:r>
              <a:rPr lang="vi-VN" dirty="0">
                <a:latin typeface="Calibri (Body)"/>
              </a:rPr>
              <a:t> </a:t>
            </a:r>
            <a:r>
              <a:rPr lang="en-US" dirty="0">
                <a:latin typeface="Calibri (Body)"/>
              </a:rPr>
              <a:t>🛡️</a:t>
            </a:r>
            <a:br>
              <a:rPr lang="en-US" dirty="0">
                <a:latin typeface="Calibri (Body)"/>
              </a:rPr>
            </a:br>
            <a:r>
              <a:rPr lang="en-US" dirty="0">
                <a:latin typeface="Calibri (Body)"/>
              </a:rPr>
              <a:t>✔️ </a:t>
            </a:r>
            <a:r>
              <a:rPr lang="vi-VN" b="1" dirty="0">
                <a:latin typeface="Calibri (Body)"/>
              </a:rPr>
              <a:t>Technical Debt &lt; 5% tổng thời gian phát triển</a:t>
            </a:r>
            <a:r>
              <a:rPr lang="vi-VN" dirty="0">
                <a:latin typeface="Calibri (Body)"/>
              </a:rPr>
              <a:t> ⏳</a:t>
            </a:r>
            <a:endParaRPr lang="en-US" dirty="0">
              <a:latin typeface="Calibri (Body)"/>
            </a:endParaRPr>
          </a:p>
          <a:p>
            <a:endParaRPr lang="vi-VN" dirty="0">
              <a:latin typeface="Calibri (Body)"/>
            </a:endParaRPr>
          </a:p>
          <a:p>
            <a:r>
              <a:rPr lang="en-US" dirty="0">
                <a:latin typeface="Calibri (Body)"/>
              </a:rPr>
              <a:t>📌 </a:t>
            </a:r>
            <a:r>
              <a:rPr lang="vi-VN" b="1" dirty="0">
                <a:latin typeface="Calibri (Body)"/>
              </a:rPr>
              <a:t>Ví dụ: PR bị chặn do Code Coverage thấp</a:t>
            </a:r>
            <a:r>
              <a:rPr lang="vi-VN" dirty="0">
                <a:latin typeface="Calibri (Body)"/>
              </a:rPr>
              <a:t> </a:t>
            </a:r>
            <a:r>
              <a:rPr lang="en-US" dirty="0">
                <a:latin typeface="Calibri (Body)"/>
              </a:rPr>
              <a:t>🔻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E4F4B15-3EEA-A945-817B-3C527C899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243686"/>
              </p:ext>
            </p:extLst>
          </p:nvPr>
        </p:nvGraphicFramePr>
        <p:xfrm>
          <a:off x="1244279" y="7541609"/>
          <a:ext cx="606037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5177">
                  <a:extLst>
                    <a:ext uri="{9D8B030D-6E8A-4147-A177-3AD203B41FA5}">
                      <a16:colId xmlns:a16="http://schemas.microsoft.com/office/drawing/2014/main" val="3555738675"/>
                    </a:ext>
                  </a:extLst>
                </a:gridCol>
                <a:gridCol w="4775201">
                  <a:extLst>
                    <a:ext uri="{9D8B030D-6E8A-4147-A177-3AD203B41FA5}">
                      <a16:colId xmlns:a16="http://schemas.microsoft.com/office/drawing/2014/main" val="583579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latin typeface="Calibri (Body)"/>
                        </a:rPr>
                        <a:t>🚦 </a:t>
                      </a:r>
                      <a:r>
                        <a:rPr lang="en-US" b="1" dirty="0" err="1">
                          <a:latin typeface="Calibri (Body)"/>
                        </a:rPr>
                        <a:t>Mức</a:t>
                      </a:r>
                      <a:r>
                        <a:rPr lang="en-US" b="1" dirty="0">
                          <a:latin typeface="Calibri (Body)"/>
                        </a:rPr>
                        <a:t> </a:t>
                      </a:r>
                      <a:r>
                        <a:rPr lang="en-US" b="1" dirty="0" err="1">
                          <a:latin typeface="Calibri (Body)"/>
                        </a:rPr>
                        <a:t>Độ</a:t>
                      </a:r>
                      <a:endParaRPr lang="en-US" b="1" dirty="0">
                        <a:latin typeface="Calibri (Body)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latin typeface="Calibri (Body)"/>
                        </a:rPr>
                        <a:t>🔥 </a:t>
                      </a:r>
                      <a:r>
                        <a:rPr lang="en-US" b="1" dirty="0" err="1">
                          <a:latin typeface="Calibri (Body)"/>
                        </a:rPr>
                        <a:t>Loại</a:t>
                      </a:r>
                      <a:r>
                        <a:rPr lang="en-US" b="1" dirty="0">
                          <a:latin typeface="Calibri (Body)"/>
                        </a:rPr>
                        <a:t> Lỗi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506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 (Body)"/>
                        </a:rPr>
                        <a:t>🟥 Blocker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>
                          <a:latin typeface="Calibri (Body)"/>
                        </a:rPr>
                        <a:t>Ảnh hưởng nghiêm trọng đến hệ thống</a:t>
                      </a:r>
                      <a:endParaRPr lang="en-US" dirty="0">
                        <a:latin typeface="Calibri (Body)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204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 (Body)"/>
                        </a:rPr>
                        <a:t>🟧 Critical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latin typeface="Calibri (Body)"/>
                        </a:rPr>
                        <a:t>Gây</a:t>
                      </a:r>
                      <a:r>
                        <a:rPr lang="en-US" dirty="0">
                          <a:latin typeface="Calibri (Body)"/>
                        </a:rPr>
                        <a:t> lỗi bảo </a:t>
                      </a:r>
                      <a:r>
                        <a:rPr lang="en-US" dirty="0" err="1">
                          <a:latin typeface="Calibri (Body)"/>
                        </a:rPr>
                        <a:t>mật</a:t>
                      </a:r>
                      <a:r>
                        <a:rPr lang="en-US" dirty="0">
                          <a:latin typeface="Calibri (Body)"/>
                        </a:rPr>
                        <a:t> hoặc crash hệ </a:t>
                      </a:r>
                      <a:r>
                        <a:rPr lang="en-US" dirty="0" err="1">
                          <a:latin typeface="Calibri (Body)"/>
                        </a:rPr>
                        <a:t>thống</a:t>
                      </a:r>
                      <a:endParaRPr lang="en-US" dirty="0">
                        <a:latin typeface="Calibri (Body)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462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 (Body)"/>
                        </a:rPr>
                        <a:t>🟨 Major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 (Body)"/>
                        </a:rPr>
                        <a:t>Code khó bảo </a:t>
                      </a:r>
                      <a:r>
                        <a:rPr lang="en-US" dirty="0" err="1">
                          <a:latin typeface="Calibri (Body)"/>
                        </a:rPr>
                        <a:t>trì</a:t>
                      </a:r>
                      <a:r>
                        <a:rPr lang="en-US" dirty="0">
                          <a:latin typeface="Calibri (Body)"/>
                        </a:rPr>
                        <a:t>, </a:t>
                      </a:r>
                      <a:r>
                        <a:rPr lang="en-US" dirty="0" err="1">
                          <a:latin typeface="Calibri (Body)"/>
                        </a:rPr>
                        <a:t>hiệu</a:t>
                      </a:r>
                      <a:r>
                        <a:rPr lang="en-US" dirty="0">
                          <a:latin typeface="Calibri (Body)"/>
                        </a:rPr>
                        <a:t> </a:t>
                      </a:r>
                      <a:r>
                        <a:rPr lang="en-US" dirty="0" err="1">
                          <a:latin typeface="Calibri (Body)"/>
                        </a:rPr>
                        <a:t>suất</a:t>
                      </a:r>
                      <a:r>
                        <a:rPr lang="en-US" dirty="0">
                          <a:latin typeface="Calibri (Body)"/>
                        </a:rPr>
                        <a:t> </a:t>
                      </a:r>
                      <a:r>
                        <a:rPr lang="en-US" dirty="0" err="1">
                          <a:latin typeface="Calibri (Body)"/>
                        </a:rPr>
                        <a:t>thấp</a:t>
                      </a:r>
                      <a:endParaRPr lang="en-US" dirty="0">
                        <a:latin typeface="Calibri (Body)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34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 (Body)"/>
                        </a:rPr>
                        <a:t>🟦 Minor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>
                          <a:latin typeface="Calibri (Body)"/>
                        </a:rPr>
                        <a:t>Không ảnh hưởng lớn nhưng cần cải thiện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179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 (Body)"/>
                        </a:rPr>
                        <a:t>🟩 Info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Calibri (Body)"/>
                        </a:rPr>
                        <a:t>Chỉ là cảnh báo </a:t>
                      </a:r>
                      <a:r>
                        <a:rPr lang="en-US" dirty="0" err="1">
                          <a:latin typeface="Calibri (Body)"/>
                        </a:rPr>
                        <a:t>nhẹ</a:t>
                      </a:r>
                      <a:endParaRPr lang="en-US" dirty="0">
                        <a:latin typeface="Calibri (Body)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135164"/>
                  </a:ext>
                </a:extLst>
              </a:tr>
            </a:tbl>
          </a:graphicData>
        </a:graphic>
      </p:graphicFrame>
      <p:pic>
        <p:nvPicPr>
          <p:cNvPr id="16" name="Picture 2" descr="SonarCloud | excentia">
            <a:extLst>
              <a:ext uri="{FF2B5EF4-FFF2-40B4-BE49-F238E27FC236}">
                <a16:creationId xmlns:a16="http://schemas.microsoft.com/office/drawing/2014/main" id="{2980D119-EB74-56CF-6E57-FD460693B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t="10889" r="6006" b="12951"/>
          <a:stretch/>
        </p:blipFill>
        <p:spPr bwMode="auto">
          <a:xfrm>
            <a:off x="10604821" y="8271404"/>
            <a:ext cx="6438900" cy="184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151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88AEE-C92D-6F1E-1356-1FA0AFE38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94" y="174844"/>
            <a:ext cx="13676126" cy="1143000"/>
          </a:xfrm>
        </p:spPr>
        <p:txBody>
          <a:bodyPr>
            <a:normAutofit/>
          </a:bodyPr>
          <a:lstStyle/>
          <a:p>
            <a:r>
              <a:rPr lang="en-US" b="1" dirty="0">
                <a:latin typeface="Calibri (Headings)"/>
              </a:rPr>
              <a:t>Demo: Tổng Quan </a:t>
            </a:r>
            <a:r>
              <a:rPr lang="en-US" b="1" dirty="0" err="1">
                <a:latin typeface="Calibri (Headings)"/>
              </a:rPr>
              <a:t>Dự</a:t>
            </a:r>
            <a:r>
              <a:rPr lang="en-US" b="1" dirty="0">
                <a:latin typeface="Calibri (Headings)"/>
              </a:rPr>
              <a:t> </a:t>
            </a:r>
            <a:r>
              <a:rPr lang="en-US" b="1" dirty="0" err="1">
                <a:latin typeface="Calibri (Headings)"/>
              </a:rPr>
              <a:t>Án</a:t>
            </a:r>
            <a:endParaRPr lang="en-US" b="1" dirty="0">
              <a:latin typeface="Calibri (Headings)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9E8E6F-C4A4-76B9-E45B-B7ECE6C6D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94" y="1701547"/>
            <a:ext cx="16459200" cy="820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29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CF2B2-B2EB-0DE8-03F3-5CD1294AE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64145-CD8F-684C-6FB9-C9C13BE40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94" y="174844"/>
            <a:ext cx="13676126" cy="1143000"/>
          </a:xfrm>
        </p:spPr>
        <p:txBody>
          <a:bodyPr>
            <a:normAutofit/>
          </a:bodyPr>
          <a:lstStyle/>
          <a:p>
            <a:r>
              <a:rPr lang="en-US" b="1" dirty="0">
                <a:latin typeface="Calibri (Headings)"/>
              </a:rPr>
              <a:t>Demo: C</a:t>
            </a:r>
            <a:r>
              <a:rPr lang="vi-VN" b="1" dirty="0">
                <a:latin typeface="Calibri (Headings)"/>
              </a:rPr>
              <a:t>hỉ số </a:t>
            </a:r>
            <a:r>
              <a:rPr lang="en-US" b="1" dirty="0">
                <a:latin typeface="Calibri (Headings)"/>
              </a:rPr>
              <a:t>Đ</a:t>
            </a:r>
            <a:r>
              <a:rPr lang="vi-VN" b="1" dirty="0">
                <a:latin typeface="Calibri (Headings)"/>
              </a:rPr>
              <a:t>o </a:t>
            </a:r>
            <a:r>
              <a:rPr lang="en-US" b="1" dirty="0">
                <a:latin typeface="Calibri (Headings)"/>
              </a:rPr>
              <a:t>L</a:t>
            </a:r>
            <a:r>
              <a:rPr lang="vi-VN" b="1" dirty="0">
                <a:latin typeface="Calibri (Headings)"/>
              </a:rPr>
              <a:t>ường </a:t>
            </a:r>
            <a:r>
              <a:rPr lang="en-US" b="1" dirty="0">
                <a:latin typeface="Calibri (Headings)"/>
              </a:rPr>
              <a:t>C</a:t>
            </a:r>
            <a:r>
              <a:rPr lang="vi-VN" b="1" dirty="0">
                <a:latin typeface="Calibri (Headings)"/>
              </a:rPr>
              <a:t>hất </a:t>
            </a:r>
            <a:r>
              <a:rPr lang="en-US" b="1" dirty="0">
                <a:latin typeface="Calibri (Headings)"/>
              </a:rPr>
              <a:t>L</a:t>
            </a:r>
            <a:r>
              <a:rPr lang="vi-VN" b="1" dirty="0">
                <a:latin typeface="Calibri (Headings)"/>
              </a:rPr>
              <a:t>ượng </a:t>
            </a:r>
            <a:r>
              <a:rPr lang="en-US" b="1" dirty="0">
                <a:latin typeface="Calibri (Headings)"/>
              </a:rPr>
              <a:t>M</a:t>
            </a:r>
            <a:r>
              <a:rPr lang="vi-VN" b="1" dirty="0">
                <a:latin typeface="Calibri (Headings)"/>
              </a:rPr>
              <a:t>ã </a:t>
            </a:r>
            <a:r>
              <a:rPr lang="en-US" b="1" dirty="0">
                <a:latin typeface="Calibri (Headings)"/>
              </a:rPr>
              <a:t>N</a:t>
            </a:r>
            <a:r>
              <a:rPr lang="vi-VN" b="1" dirty="0">
                <a:latin typeface="Calibri (Headings)"/>
              </a:rPr>
              <a:t>guồn</a:t>
            </a:r>
            <a:endParaRPr lang="en-US" b="1" dirty="0">
              <a:latin typeface="Calibri (Headings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4EA59-7B67-A501-0EBA-B682FDB79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94" y="1584544"/>
            <a:ext cx="164592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06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BE8EF-4FC9-4E8E-1A60-80F77118D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8B581-FBB3-3CF5-08F2-1507E2E74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94" y="174844"/>
            <a:ext cx="13676126" cy="1143000"/>
          </a:xfrm>
        </p:spPr>
        <p:txBody>
          <a:bodyPr>
            <a:normAutofit/>
          </a:bodyPr>
          <a:lstStyle/>
          <a:p>
            <a:r>
              <a:rPr lang="en-US" b="1" dirty="0">
                <a:latin typeface="Calibri (Headings)"/>
              </a:rPr>
              <a:t>Demo: </a:t>
            </a:r>
            <a:r>
              <a:rPr lang="en-US" b="1" dirty="0" err="1">
                <a:latin typeface="Calibri (Headings)"/>
              </a:rPr>
              <a:t>Thống</a:t>
            </a:r>
            <a:r>
              <a:rPr lang="en-US" b="1" dirty="0">
                <a:latin typeface="Calibri (Headings)"/>
              </a:rPr>
              <a:t> Kê Theo </a:t>
            </a:r>
            <a:r>
              <a:rPr lang="en-US" b="1" dirty="0" err="1">
                <a:latin typeface="Calibri (Headings)"/>
              </a:rPr>
              <a:t>Mã</a:t>
            </a:r>
            <a:r>
              <a:rPr lang="en-US" b="1" dirty="0">
                <a:latin typeface="Calibri (Headings)"/>
              </a:rPr>
              <a:t> Nguồn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587937-2DC9-7095-75A4-AF64E23E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94" y="1679794"/>
            <a:ext cx="16459200" cy="823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72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8F97E-3541-6CBC-4178-A682E7503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CBB76-9E1B-EC7F-BEFC-AF7EAFD8A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94" y="174844"/>
            <a:ext cx="13676126" cy="1143000"/>
          </a:xfrm>
        </p:spPr>
        <p:txBody>
          <a:bodyPr>
            <a:normAutofit/>
          </a:bodyPr>
          <a:lstStyle/>
          <a:p>
            <a:r>
              <a:rPr lang="en-US" b="1" dirty="0">
                <a:latin typeface="Calibri (Headings)"/>
              </a:rPr>
              <a:t>Demo:  Danh </a:t>
            </a:r>
            <a:r>
              <a:rPr lang="en-US" b="1" dirty="0" err="1">
                <a:latin typeface="Calibri (Headings)"/>
              </a:rPr>
              <a:t>Sách</a:t>
            </a:r>
            <a:r>
              <a:rPr lang="en-US" b="1" dirty="0">
                <a:latin typeface="Calibri (Headings)"/>
              </a:rPr>
              <a:t> Các Lỗi, Cảnh Báo, Và Các Vấn </a:t>
            </a:r>
            <a:r>
              <a:rPr lang="en-US" b="1" dirty="0" err="1">
                <a:latin typeface="Calibri (Headings)"/>
              </a:rPr>
              <a:t>Đề</a:t>
            </a:r>
            <a:r>
              <a:rPr lang="en-US" b="1" dirty="0">
                <a:latin typeface="Calibri (Headings)"/>
              </a:rPr>
              <a:t> Khác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D9BF6A-159F-206A-210F-4912A4D53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94" y="1619011"/>
            <a:ext cx="16459200" cy="815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32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859D4D57559F43A04E908B426CAB37" ma:contentTypeVersion="4" ma:contentTypeDescription="Create a new document." ma:contentTypeScope="" ma:versionID="f30e3ddbf0dd32e5b40aa2f2a6041cb2">
  <xsd:schema xmlns:xsd="http://www.w3.org/2001/XMLSchema" xmlns:xs="http://www.w3.org/2001/XMLSchema" xmlns:p="http://schemas.microsoft.com/office/2006/metadata/properties" xmlns:ns2="5c368f4f-0f19-4170-81be-089636a8ff2e" targetNamespace="http://schemas.microsoft.com/office/2006/metadata/properties" ma:root="true" ma:fieldsID="4a174198437bba67431f90b21fdaa68a" ns2:_="">
    <xsd:import namespace="5c368f4f-0f19-4170-81be-089636a8ff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368f4f-0f19-4170-81be-089636a8ff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E33C2C-B052-48CB-9817-8AE292C8A1BE}">
  <ds:schemaRefs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www.w3.org/XML/1998/namespace"/>
    <ds:schemaRef ds:uri="http://purl.org/dc/terms/"/>
    <ds:schemaRef ds:uri="5c368f4f-0f19-4170-81be-089636a8ff2e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4491145-E148-4EAC-91F2-7EDF2D87FE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CF3A87-98EA-499D-813A-A56C159212C0}">
  <ds:schemaRefs>
    <ds:schemaRef ds:uri="5c368f4f-0f19-4170-81be-089636a8ff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2319</Words>
  <Application>Microsoft Office PowerPoint</Application>
  <PresentationFormat>Custom</PresentationFormat>
  <Paragraphs>195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Consolas</vt:lpstr>
      <vt:lpstr>Calibri</vt:lpstr>
      <vt:lpstr>Montserrat Bold</vt:lpstr>
      <vt:lpstr>Modern Love</vt:lpstr>
      <vt:lpstr>Calibri (Body)</vt:lpstr>
      <vt:lpstr>Calibri (Headings)</vt:lpstr>
      <vt:lpstr>Montserrat Black</vt:lpstr>
      <vt:lpstr>Arial</vt:lpstr>
      <vt:lpstr>Montserrat</vt:lpstr>
      <vt:lpstr>Office Theme</vt:lpstr>
      <vt:lpstr>PowerPoint Presentation</vt:lpstr>
      <vt:lpstr>Thử Thách Trong Phát Triển</vt:lpstr>
      <vt:lpstr>Sonar Cloud vs DevSecOps</vt:lpstr>
      <vt:lpstr>Chức Năng Cốt Lõi Của SonarCloud</vt:lpstr>
      <vt:lpstr>Quy Trình Hoạt Động Của SonarCloud</vt:lpstr>
      <vt:lpstr>Demo: Tổng Quan Dự Án</vt:lpstr>
      <vt:lpstr>Demo: Chỉ số Đo Lường Chất Lượng Mã Nguồn</vt:lpstr>
      <vt:lpstr>Demo: Thống Kê Theo Mã Nguồn</vt:lpstr>
      <vt:lpstr>Demo:  Danh Sách Các Lỗi, Cảnh Báo, Và Các Vấn Đề Khác</vt:lpstr>
      <vt:lpstr>Demo: Chi tiết Vấn Đề</vt:lpstr>
      <vt:lpstr>Demo:  Các Điểm Bảo Mật Cần Xem Xét</vt:lpstr>
      <vt:lpstr>Chi Phí và Báo Giá</vt:lpstr>
      <vt:lpstr>Kết Luận và 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NOIS_Company_Profile_Testing_Azure_1_7</dc:title>
  <dc:creator>Phong Pham</dc:creator>
  <cp:lastModifiedBy>Phong Pham</cp:lastModifiedBy>
  <cp:revision>8</cp:revision>
  <dcterms:created xsi:type="dcterms:W3CDTF">2006-08-16T00:00:00Z</dcterms:created>
  <dcterms:modified xsi:type="dcterms:W3CDTF">2025-02-25T07:39:31Z</dcterms:modified>
  <dc:identifier>DAF2WnEWhJQ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0x010100F8859D4D57559F43A04E908B426CAB37</vt:lpwstr>
  </property>
  <property fmtid="{D5CDD505-2E9C-101B-9397-08002B2CF9AE}" pid="3" name="MediaServiceImageTags">
    <vt:lpwstr/>
  </property>
</Properties>
</file>